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745" r:id="rId1"/>
    <p:sldMasterId id="2147483757" r:id="rId2"/>
  </p:sldMasterIdLst>
  <p:notesMasterIdLst>
    <p:notesMasterId r:id="rId24"/>
  </p:notesMasterIdLst>
  <p:sldIdLst>
    <p:sldId id="260" r:id="rId3"/>
    <p:sldId id="695" r:id="rId4"/>
    <p:sldId id="696" r:id="rId5"/>
    <p:sldId id="697" r:id="rId6"/>
    <p:sldId id="698" r:id="rId7"/>
    <p:sldId id="720" r:id="rId8"/>
    <p:sldId id="721" r:id="rId9"/>
    <p:sldId id="722" r:id="rId10"/>
    <p:sldId id="723" r:id="rId11"/>
    <p:sldId id="724" r:id="rId12"/>
    <p:sldId id="725" r:id="rId13"/>
    <p:sldId id="726" r:id="rId14"/>
    <p:sldId id="727" r:id="rId15"/>
    <p:sldId id="728" r:id="rId16"/>
    <p:sldId id="729" r:id="rId17"/>
    <p:sldId id="730" r:id="rId18"/>
    <p:sldId id="731" r:id="rId19"/>
    <p:sldId id="732" r:id="rId20"/>
    <p:sldId id="733" r:id="rId21"/>
    <p:sldId id="274"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DB082E-DFC4-DCE6-C4FF-BE5485A76C4F}" name="Samuel Kobina Annim" initials="SA" userId="a3245606b038e87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 Fiifi" initials="GFB"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175"/>
    <a:srgbClr val="07BB9E"/>
    <a:srgbClr val="D87700"/>
    <a:srgbClr val="0E4960"/>
    <a:srgbClr val="1E7F8C"/>
    <a:srgbClr val="1E7FBC"/>
    <a:srgbClr val="17849E"/>
    <a:srgbClr val="0C3F54"/>
    <a:srgbClr val="1B7A96"/>
    <a:srgbClr val="BF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F2B40-D66C-4AAF-BAB1-EBA95215AEC0}" v="2" dt="2025-07-15T13:54:53.812"/>
  </p1510:revLst>
</p1510:revInfo>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5" autoAdjust="0"/>
    <p:restoredTop sz="95124" autoAdjust="0"/>
  </p:normalViewPr>
  <p:slideViewPr>
    <p:cSldViewPr snapToGrid="0">
      <p:cViewPr varScale="1">
        <p:scale>
          <a:sx n="75" d="100"/>
          <a:sy n="75" d="100"/>
        </p:scale>
        <p:origin x="50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Agyekum" userId="8e957d45-330b-4090-861d-f1d55a878e87" providerId="ADAL" clId="{2BDF2B40-D66C-4AAF-BAB1-EBA95215AEC0}"/>
    <pc:docChg chg="undo custSel modSld">
      <pc:chgData name="Patrick Agyekum" userId="8e957d45-330b-4090-861d-f1d55a878e87" providerId="ADAL" clId="{2BDF2B40-D66C-4AAF-BAB1-EBA95215AEC0}" dt="2025-07-15T14:10:40.674" v="110" actId="14100"/>
      <pc:docMkLst>
        <pc:docMk/>
      </pc:docMkLst>
      <pc:sldChg chg="modSp mod">
        <pc:chgData name="Patrick Agyekum" userId="8e957d45-330b-4090-861d-f1d55a878e87" providerId="ADAL" clId="{2BDF2B40-D66C-4AAF-BAB1-EBA95215AEC0}" dt="2025-07-15T14:08:08.598" v="90" actId="1076"/>
        <pc:sldMkLst>
          <pc:docMk/>
          <pc:sldMk cId="452309888" sldId="698"/>
        </pc:sldMkLst>
        <pc:spChg chg="mod">
          <ac:chgData name="Patrick Agyekum" userId="8e957d45-330b-4090-861d-f1d55a878e87" providerId="ADAL" clId="{2BDF2B40-D66C-4AAF-BAB1-EBA95215AEC0}" dt="2025-07-15T14:08:08.598" v="90" actId="1076"/>
          <ac:spMkLst>
            <pc:docMk/>
            <pc:sldMk cId="452309888" sldId="698"/>
            <ac:spMk id="2" creationId="{7AA5B9CF-13D1-F634-0F54-BFF6D29667B4}"/>
          </ac:spMkLst>
        </pc:spChg>
        <pc:spChg chg="mod">
          <ac:chgData name="Patrick Agyekum" userId="8e957d45-330b-4090-861d-f1d55a878e87" providerId="ADAL" clId="{2BDF2B40-D66C-4AAF-BAB1-EBA95215AEC0}" dt="2025-07-15T14:07:18.355" v="88" actId="255"/>
          <ac:spMkLst>
            <pc:docMk/>
            <pc:sldMk cId="452309888" sldId="698"/>
            <ac:spMk id="8" creationId="{F555988E-7626-688D-B196-2A37A337F086}"/>
          </ac:spMkLst>
        </pc:spChg>
        <pc:picChg chg="mod">
          <ac:chgData name="Patrick Agyekum" userId="8e957d45-330b-4090-861d-f1d55a878e87" providerId="ADAL" clId="{2BDF2B40-D66C-4AAF-BAB1-EBA95215AEC0}" dt="2025-07-15T14:07:44.247" v="89" actId="14100"/>
          <ac:picMkLst>
            <pc:docMk/>
            <pc:sldMk cId="452309888" sldId="698"/>
            <ac:picMk id="9" creationId="{5A97D121-950D-E0BB-0E1B-BAEA09412539}"/>
          </ac:picMkLst>
        </pc:picChg>
      </pc:sldChg>
      <pc:sldChg chg="modSp mod">
        <pc:chgData name="Patrick Agyekum" userId="8e957d45-330b-4090-861d-f1d55a878e87" providerId="ADAL" clId="{2BDF2B40-D66C-4AAF-BAB1-EBA95215AEC0}" dt="2025-07-15T13:58:52.482" v="83" actId="122"/>
        <pc:sldMkLst>
          <pc:docMk/>
          <pc:sldMk cId="1493406660" sldId="720"/>
        </pc:sldMkLst>
        <pc:graphicFrameChg chg="mod modGraphic">
          <ac:chgData name="Patrick Agyekum" userId="8e957d45-330b-4090-861d-f1d55a878e87" providerId="ADAL" clId="{2BDF2B40-D66C-4AAF-BAB1-EBA95215AEC0}" dt="2025-07-15T13:58:52.482" v="83" actId="122"/>
          <ac:graphicFrameMkLst>
            <pc:docMk/>
            <pc:sldMk cId="1493406660" sldId="720"/>
            <ac:graphicFrameMk id="8" creationId="{6CDEA490-56F5-B9C1-D96D-59C13888BFA0}"/>
          </ac:graphicFrameMkLst>
        </pc:graphicFrameChg>
      </pc:sldChg>
      <pc:sldChg chg="modSp mod">
        <pc:chgData name="Patrick Agyekum" userId="8e957d45-330b-4090-861d-f1d55a878e87" providerId="ADAL" clId="{2BDF2B40-D66C-4AAF-BAB1-EBA95215AEC0}" dt="2025-07-15T13:58:22.875" v="82" actId="113"/>
        <pc:sldMkLst>
          <pc:docMk/>
          <pc:sldMk cId="3717489791" sldId="721"/>
        </pc:sldMkLst>
        <pc:graphicFrameChg chg="mod modGraphic">
          <ac:chgData name="Patrick Agyekum" userId="8e957d45-330b-4090-861d-f1d55a878e87" providerId="ADAL" clId="{2BDF2B40-D66C-4AAF-BAB1-EBA95215AEC0}" dt="2025-07-15T13:58:22.875" v="82" actId="113"/>
          <ac:graphicFrameMkLst>
            <pc:docMk/>
            <pc:sldMk cId="3717489791" sldId="721"/>
            <ac:graphicFrameMk id="7" creationId="{E20AFB79-5CC3-C510-4D0F-FE310093EBE6}"/>
          </ac:graphicFrameMkLst>
        </pc:graphicFrameChg>
      </pc:sldChg>
      <pc:sldChg chg="modSp mod">
        <pc:chgData name="Patrick Agyekum" userId="8e957d45-330b-4090-861d-f1d55a878e87" providerId="ADAL" clId="{2BDF2B40-D66C-4AAF-BAB1-EBA95215AEC0}" dt="2025-07-15T14:10:40.674" v="110" actId="14100"/>
        <pc:sldMkLst>
          <pc:docMk/>
          <pc:sldMk cId="2802939157" sldId="730"/>
        </pc:sldMkLst>
        <pc:spChg chg="mod">
          <ac:chgData name="Patrick Agyekum" userId="8e957d45-330b-4090-861d-f1d55a878e87" providerId="ADAL" clId="{2BDF2B40-D66C-4AAF-BAB1-EBA95215AEC0}" dt="2025-07-15T14:10:40.674" v="110" actId="14100"/>
          <ac:spMkLst>
            <pc:docMk/>
            <pc:sldMk cId="2802939157" sldId="730"/>
            <ac:spMk id="5" creationId="{7187DCA8-207C-4E1D-F9DA-7F20B97E474D}"/>
          </ac:spMkLst>
        </pc:spChg>
      </pc:sldChg>
      <pc:sldChg chg="modSp mod">
        <pc:chgData name="Patrick Agyekum" userId="8e957d45-330b-4090-861d-f1d55a878e87" providerId="ADAL" clId="{2BDF2B40-D66C-4AAF-BAB1-EBA95215AEC0}" dt="2025-07-15T14:08:27.511" v="92" actId="20577"/>
        <pc:sldMkLst>
          <pc:docMk/>
          <pc:sldMk cId="2140517898" sldId="731"/>
        </pc:sldMkLst>
        <pc:spChg chg="mod">
          <ac:chgData name="Patrick Agyekum" userId="8e957d45-330b-4090-861d-f1d55a878e87" providerId="ADAL" clId="{2BDF2B40-D66C-4AAF-BAB1-EBA95215AEC0}" dt="2025-07-15T14:08:27.511" v="92" actId="20577"/>
          <ac:spMkLst>
            <pc:docMk/>
            <pc:sldMk cId="2140517898" sldId="731"/>
            <ac:spMk id="5" creationId="{5F393D03-A4B9-045D-E0C3-E0A26B8CD572}"/>
          </ac:spMkLst>
        </pc:spChg>
      </pc:sldChg>
      <pc:sldChg chg="modSp mod">
        <pc:chgData name="Patrick Agyekum" userId="8e957d45-330b-4090-861d-f1d55a878e87" providerId="ADAL" clId="{2BDF2B40-D66C-4AAF-BAB1-EBA95215AEC0}" dt="2025-07-15T14:09:24.137" v="98" actId="27636"/>
        <pc:sldMkLst>
          <pc:docMk/>
          <pc:sldMk cId="760406026" sldId="732"/>
        </pc:sldMkLst>
        <pc:spChg chg="mod">
          <ac:chgData name="Patrick Agyekum" userId="8e957d45-330b-4090-861d-f1d55a878e87" providerId="ADAL" clId="{2BDF2B40-D66C-4AAF-BAB1-EBA95215AEC0}" dt="2025-07-15T14:09:24.137" v="98" actId="27636"/>
          <ac:spMkLst>
            <pc:docMk/>
            <pc:sldMk cId="760406026" sldId="732"/>
            <ac:spMk id="5" creationId="{A038C15A-D20A-F732-1EF5-FE29E2E7A9FD}"/>
          </ac:spMkLst>
        </pc:spChg>
      </pc:sldChg>
      <pc:sldChg chg="modSp mod">
        <pc:chgData name="Patrick Agyekum" userId="8e957d45-330b-4090-861d-f1d55a878e87" providerId="ADAL" clId="{2BDF2B40-D66C-4AAF-BAB1-EBA95215AEC0}" dt="2025-07-15T14:10:12.169" v="108" actId="15"/>
        <pc:sldMkLst>
          <pc:docMk/>
          <pc:sldMk cId="3158892219" sldId="733"/>
        </pc:sldMkLst>
        <pc:spChg chg="mod">
          <ac:chgData name="Patrick Agyekum" userId="8e957d45-330b-4090-861d-f1d55a878e87" providerId="ADAL" clId="{2BDF2B40-D66C-4AAF-BAB1-EBA95215AEC0}" dt="2025-07-15T14:10:12.169" v="108" actId="15"/>
          <ac:spMkLst>
            <pc:docMk/>
            <pc:sldMk cId="3158892219" sldId="733"/>
            <ac:spMk id="5" creationId="{50A696BA-B2A1-4FC0-CD24-897CEA62EC9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843324899645509E-2"/>
          <c:y val="2.6867125743738954E-2"/>
          <c:w val="0.89591693016954344"/>
          <c:h val="0.80960265018270261"/>
        </c:manualLayout>
      </c:layout>
      <c:barChart>
        <c:barDir val="col"/>
        <c:grouping val="clustered"/>
        <c:varyColors val="0"/>
        <c:ser>
          <c:idx val="0"/>
          <c:order val="0"/>
          <c:tx>
            <c:strRef>
              <c:f>Dis_Sectors!$F$12</c:f>
              <c:strCache>
                <c:ptCount val="1"/>
                <c:pt idx="0">
                  <c:v>May '25</c:v>
                </c:pt>
              </c:strCache>
            </c:strRef>
          </c:tx>
          <c:spPr>
            <a:solidFill>
              <a:srgbClr val="14607A"/>
            </a:solidFill>
            <a:ln>
              <a:noFill/>
            </a:ln>
            <a:effectLst/>
          </c:spPr>
          <c:invertIfNegative val="0"/>
          <c:dPt>
            <c:idx val="0"/>
            <c:invertIfNegative val="0"/>
            <c:bubble3D val="0"/>
            <c:spPr>
              <a:solidFill>
                <a:srgbClr val="14607A"/>
              </a:solidFill>
              <a:ln>
                <a:noFill/>
              </a:ln>
              <a:effectLst/>
            </c:spPr>
            <c:extLst>
              <c:ext xmlns:c16="http://schemas.microsoft.com/office/drawing/2014/chart" uri="{C3380CC4-5D6E-409C-BE32-E72D297353CC}">
                <c16:uniqueId val="{00000001-A224-46B0-A69A-CB1EB5770DE6}"/>
              </c:ext>
            </c:extLst>
          </c:dPt>
          <c:dPt>
            <c:idx val="1"/>
            <c:invertIfNegative val="0"/>
            <c:bubble3D val="0"/>
            <c:spPr>
              <a:solidFill>
                <a:srgbClr val="14607A"/>
              </a:solidFill>
              <a:ln>
                <a:noFill/>
              </a:ln>
              <a:effectLst/>
            </c:spPr>
            <c:extLst>
              <c:ext xmlns:c16="http://schemas.microsoft.com/office/drawing/2014/chart" uri="{C3380CC4-5D6E-409C-BE32-E72D297353CC}">
                <c16:uniqueId val="{00000003-A224-46B0-A69A-CB1EB5770DE6}"/>
              </c:ext>
            </c:extLst>
          </c:dPt>
          <c:dPt>
            <c:idx val="2"/>
            <c:invertIfNegative val="0"/>
            <c:bubble3D val="0"/>
            <c:spPr>
              <a:solidFill>
                <a:srgbClr val="14607A"/>
              </a:solidFill>
              <a:ln>
                <a:noFill/>
              </a:ln>
              <a:effectLst/>
            </c:spPr>
            <c:extLst>
              <c:ext xmlns:c16="http://schemas.microsoft.com/office/drawing/2014/chart" uri="{C3380CC4-5D6E-409C-BE32-E72D297353CC}">
                <c16:uniqueId val="{00000005-A224-46B0-A69A-CB1EB5770DE6}"/>
              </c:ext>
            </c:extLst>
          </c:dPt>
          <c:dPt>
            <c:idx val="3"/>
            <c:invertIfNegative val="0"/>
            <c:bubble3D val="0"/>
            <c:spPr>
              <a:solidFill>
                <a:srgbClr val="14607A"/>
              </a:solidFill>
              <a:ln>
                <a:noFill/>
              </a:ln>
              <a:effectLst/>
            </c:spPr>
            <c:extLst>
              <c:ext xmlns:c16="http://schemas.microsoft.com/office/drawing/2014/chart" uri="{C3380CC4-5D6E-409C-BE32-E72D297353CC}">
                <c16:uniqueId val="{00000007-A224-46B0-A69A-CB1EB5770DE6}"/>
              </c:ext>
            </c:extLst>
          </c:dPt>
          <c:dPt>
            <c:idx val="4"/>
            <c:invertIfNegative val="0"/>
            <c:bubble3D val="0"/>
            <c:spPr>
              <a:solidFill>
                <a:srgbClr val="14607A"/>
              </a:solidFill>
              <a:ln>
                <a:noFill/>
              </a:ln>
              <a:effectLst/>
            </c:spPr>
            <c:extLst>
              <c:ext xmlns:c16="http://schemas.microsoft.com/office/drawing/2014/chart" uri="{C3380CC4-5D6E-409C-BE32-E72D297353CC}">
                <c16:uniqueId val="{00000009-A224-46B0-A69A-CB1EB5770DE6}"/>
              </c:ext>
            </c:extLst>
          </c:dPt>
          <c:dPt>
            <c:idx val="5"/>
            <c:invertIfNegative val="0"/>
            <c:bubble3D val="0"/>
            <c:spPr>
              <a:solidFill>
                <a:srgbClr val="14607A"/>
              </a:solidFill>
              <a:ln>
                <a:noFill/>
              </a:ln>
              <a:effectLst/>
            </c:spPr>
            <c:extLst>
              <c:ext xmlns:c16="http://schemas.microsoft.com/office/drawing/2014/chart" uri="{C3380CC4-5D6E-409C-BE32-E72D297353CC}">
                <c16:uniqueId val="{0000000B-A224-46B0-A69A-CB1EB5770DE6}"/>
              </c:ext>
            </c:extLst>
          </c:dPt>
          <c:dLbls>
            <c:spPr>
              <a:noFill/>
              <a:ln>
                <a:noFill/>
              </a:ln>
              <a:effectLst/>
            </c:spPr>
            <c:txPr>
              <a:bodyPr rot="0" spcFirstLastPara="1" vertOverflow="ellipsis" vert="horz" wrap="square" anchor="ctr" anchorCtr="1"/>
              <a:lstStyle/>
              <a:p>
                <a:pPr>
                  <a:defRPr lang="en-GB" sz="2400" b="1" i="0" u="none" strike="noStrike" kern="1200" baseline="0">
                    <a:solidFill>
                      <a:schemeClr val="tx1">
                        <a:lumMod val="75000"/>
                        <a:lumOff val="2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Dis_Sectors!$E$13:$E$15</c:f>
              <c:strCache>
                <c:ptCount val="3"/>
                <c:pt idx="0">
                  <c:v>Industry less construction</c:v>
                </c:pt>
                <c:pt idx="1">
                  <c:v>Construction</c:v>
                </c:pt>
                <c:pt idx="2">
                  <c:v>Services</c:v>
                </c:pt>
              </c:strCache>
            </c:strRef>
          </c:cat>
          <c:val>
            <c:numRef>
              <c:f>Dis_Sectors!$F$13:$F$15</c:f>
              <c:numCache>
                <c:formatCode>General</c:formatCode>
                <c:ptCount val="3"/>
                <c:pt idx="0">
                  <c:v>11.6</c:v>
                </c:pt>
                <c:pt idx="1">
                  <c:v>7.4</c:v>
                </c:pt>
                <c:pt idx="2">
                  <c:v>1.7</c:v>
                </c:pt>
              </c:numCache>
            </c:numRef>
          </c:val>
          <c:extLst>
            <c:ext xmlns:c16="http://schemas.microsoft.com/office/drawing/2014/chart" uri="{C3380CC4-5D6E-409C-BE32-E72D297353CC}">
              <c16:uniqueId val="{0000000C-A224-46B0-A69A-CB1EB5770DE6}"/>
            </c:ext>
          </c:extLst>
        </c:ser>
        <c:ser>
          <c:idx val="1"/>
          <c:order val="1"/>
          <c:tx>
            <c:strRef>
              <c:f>Dis_Sectors!$G$12</c:f>
              <c:strCache>
                <c:ptCount val="1"/>
                <c:pt idx="0">
                  <c:v>June '25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2400" b="1" i="0" u="none" strike="noStrike" kern="1200" baseline="0">
                    <a:solidFill>
                      <a:schemeClr val="tx1">
                        <a:lumMod val="75000"/>
                        <a:lumOff val="2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Dis_Sectors!$E$13:$E$15</c:f>
              <c:strCache>
                <c:ptCount val="3"/>
                <c:pt idx="0">
                  <c:v>Industry less construction</c:v>
                </c:pt>
                <c:pt idx="1">
                  <c:v>Construction</c:v>
                </c:pt>
                <c:pt idx="2">
                  <c:v>Services</c:v>
                </c:pt>
              </c:strCache>
            </c:strRef>
          </c:cat>
          <c:val>
            <c:numRef>
              <c:f>Dis_Sectors!$G$13:$G$15</c:f>
              <c:numCache>
                <c:formatCode>0.0</c:formatCode>
                <c:ptCount val="3"/>
                <c:pt idx="0" formatCode="General">
                  <c:v>6.8</c:v>
                </c:pt>
                <c:pt idx="1">
                  <c:v>6</c:v>
                </c:pt>
                <c:pt idx="2" formatCode="General">
                  <c:v>0.7</c:v>
                </c:pt>
              </c:numCache>
            </c:numRef>
          </c:val>
          <c:extLst>
            <c:ext xmlns:c16="http://schemas.microsoft.com/office/drawing/2014/chart" uri="{C3380CC4-5D6E-409C-BE32-E72D297353CC}">
              <c16:uniqueId val="{0000000D-A224-46B0-A69A-CB1EB5770DE6}"/>
            </c:ext>
          </c:extLst>
        </c:ser>
        <c:dLbls>
          <c:showLegendKey val="0"/>
          <c:showVal val="1"/>
          <c:showCatName val="0"/>
          <c:showSerName val="0"/>
          <c:showPercent val="0"/>
          <c:showBubbleSize val="0"/>
        </c:dLbls>
        <c:gapWidth val="30"/>
        <c:overlap val="-10"/>
        <c:axId val="392169048"/>
        <c:axId val="195616720"/>
      </c:barChart>
      <c:catAx>
        <c:axId val="392169048"/>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crossAx val="195616720"/>
        <c:crosses val="autoZero"/>
        <c:auto val="1"/>
        <c:lblAlgn val="ctr"/>
        <c:lblOffset val="50"/>
        <c:tickLblSkip val="1"/>
        <c:noMultiLvlLbl val="0"/>
      </c:catAx>
      <c:valAx>
        <c:axId val="195616720"/>
        <c:scaling>
          <c:orientation val="minMax"/>
          <c:max val="12"/>
        </c:scaling>
        <c:delete val="0"/>
        <c:axPos val="l"/>
        <c:title>
          <c:tx>
            <c:rich>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r>
                  <a:rPr lang="en-GB" sz="1800" b="1">
                    <a:latin typeface="+mn-lt"/>
                  </a:rPr>
                  <a:t>Percent</a:t>
                </a:r>
              </a:p>
            </c:rich>
          </c:tx>
          <c:overlay val="0"/>
          <c:spPr>
            <a:noFill/>
            <a:ln>
              <a:noFill/>
            </a:ln>
            <a:effectLst/>
          </c:spPr>
          <c:txPr>
            <a:bodyPr rot="-5400000" spcFirstLastPara="1" vertOverflow="ellipsis" vert="horz" wrap="square" anchor="ctr" anchorCtr="1"/>
            <a:lstStyle/>
            <a:p>
              <a:pPr>
                <a:defRPr lang="en-GB" sz="18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crossAx val="392169048"/>
        <c:crosses val="autoZero"/>
        <c:crossBetween val="between"/>
      </c:valAx>
      <c:spPr>
        <a:noFill/>
        <a:ln>
          <a:noFill/>
        </a:ln>
        <a:effectLst/>
      </c:spPr>
    </c:plotArea>
    <c:legend>
      <c:legendPos val="r"/>
      <c:layout>
        <c:manualLayout>
          <c:xMode val="edge"/>
          <c:yMode val="edge"/>
          <c:x val="0.67166258523904598"/>
          <c:y val="8.6272439281942975E-2"/>
          <c:w val="0.2887804694269675"/>
          <c:h val="0.21463885124179963"/>
        </c:manualLayout>
      </c:layout>
      <c:overlay val="0"/>
      <c:spPr>
        <a:noFill/>
        <a:ln>
          <a:noFill/>
        </a:ln>
        <a:effectLst/>
      </c:spPr>
      <c:txPr>
        <a:bodyPr rot="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53523430664916882"/>
          <c:y val="1.4419856255606146E-2"/>
        </c:manualLayout>
      </c:layout>
      <c:overlay val="0"/>
      <c:spPr>
        <a:noFill/>
        <a:ln>
          <a:noFill/>
        </a:ln>
        <a:effectLst/>
      </c:spPr>
      <c:txPr>
        <a:bodyPr rot="0" spcFirstLastPara="1" vertOverflow="ellipsis" vert="horz" wrap="square" anchor="ctr" anchorCtr="1"/>
        <a:lstStyle/>
        <a:p>
          <a:pPr>
            <a:defRPr lang="en-GB" sz="168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manualLayout>
          <c:layoutTarget val="inner"/>
          <c:xMode val="edge"/>
          <c:yMode val="edge"/>
          <c:x val="0.40010703740157483"/>
          <c:y val="9.967848640710926E-2"/>
          <c:w val="0.96156112462188814"/>
          <c:h val="0.82645570530506896"/>
        </c:manualLayout>
      </c:layout>
      <c:barChart>
        <c:barDir val="bar"/>
        <c:grouping val="clustered"/>
        <c:varyColors val="0"/>
        <c:ser>
          <c:idx val="0"/>
          <c:order val="0"/>
          <c:tx>
            <c:strRef>
              <c:f>Dis_inflation!$C$1</c:f>
              <c:strCache>
                <c:ptCount val="1"/>
                <c:pt idx="0">
                  <c:v>Monthly (M-o-M)</c:v>
                </c:pt>
              </c:strCache>
            </c:strRef>
          </c:tx>
          <c:spPr>
            <a:solidFill>
              <a:srgbClr val="FFC000"/>
            </a:solidFill>
            <a:ln>
              <a:noFill/>
            </a:ln>
            <a:effectLst/>
          </c:spPr>
          <c:invertIfNegative val="0"/>
          <c:dPt>
            <c:idx val="0"/>
            <c:invertIfNegative val="0"/>
            <c:bubble3D val="0"/>
            <c:spPr>
              <a:solidFill>
                <a:srgbClr val="07BB9E"/>
              </a:solidFill>
              <a:ln>
                <a:noFill/>
              </a:ln>
              <a:effectLst/>
            </c:spPr>
            <c:extLst>
              <c:ext xmlns:c16="http://schemas.microsoft.com/office/drawing/2014/chart" uri="{C3380CC4-5D6E-409C-BE32-E72D297353CC}">
                <c16:uniqueId val="{00000001-07C3-4AE8-90E2-8D4FA0F1994D}"/>
              </c:ext>
            </c:extLst>
          </c:dPt>
          <c:dPt>
            <c:idx val="1"/>
            <c:invertIfNegative val="0"/>
            <c:bubble3D val="0"/>
            <c:spPr>
              <a:solidFill>
                <a:srgbClr val="07BB9E"/>
              </a:solidFill>
              <a:ln>
                <a:noFill/>
              </a:ln>
              <a:effectLst/>
            </c:spPr>
            <c:extLst>
              <c:ext xmlns:c16="http://schemas.microsoft.com/office/drawing/2014/chart" uri="{C3380CC4-5D6E-409C-BE32-E72D297353CC}">
                <c16:uniqueId val="{00000003-07C3-4AE8-90E2-8D4FA0F1994D}"/>
              </c:ext>
            </c:extLst>
          </c:dPt>
          <c:dPt>
            <c:idx val="2"/>
            <c:invertIfNegative val="0"/>
            <c:bubble3D val="0"/>
            <c:spPr>
              <a:solidFill>
                <a:srgbClr val="07BB9E"/>
              </a:solidFill>
              <a:ln>
                <a:noFill/>
              </a:ln>
              <a:effectLst/>
            </c:spPr>
            <c:extLst>
              <c:ext xmlns:c16="http://schemas.microsoft.com/office/drawing/2014/chart" uri="{C3380CC4-5D6E-409C-BE32-E72D297353CC}">
                <c16:uniqueId val="{00000005-07C3-4AE8-90E2-8D4FA0F1994D}"/>
              </c:ext>
            </c:extLst>
          </c:dPt>
          <c:dPt>
            <c:idx val="3"/>
            <c:invertIfNegative val="0"/>
            <c:bubble3D val="0"/>
            <c:spPr>
              <a:solidFill>
                <a:srgbClr val="07BB9E"/>
              </a:solidFill>
              <a:ln>
                <a:noFill/>
              </a:ln>
              <a:effectLst/>
            </c:spPr>
            <c:extLst>
              <c:ext xmlns:c16="http://schemas.microsoft.com/office/drawing/2014/chart" uri="{C3380CC4-5D6E-409C-BE32-E72D297353CC}">
                <c16:uniqueId val="{00000007-07C3-4AE8-90E2-8D4FA0F1994D}"/>
              </c:ext>
            </c:extLst>
          </c:dPt>
          <c:dPt>
            <c:idx val="4"/>
            <c:invertIfNegative val="0"/>
            <c:bubble3D val="0"/>
            <c:spPr>
              <a:solidFill>
                <a:srgbClr val="07BB9E"/>
              </a:solidFill>
              <a:ln>
                <a:noFill/>
              </a:ln>
              <a:effectLst/>
            </c:spPr>
            <c:extLst>
              <c:ext xmlns:c16="http://schemas.microsoft.com/office/drawing/2014/chart" uri="{C3380CC4-5D6E-409C-BE32-E72D297353CC}">
                <c16:uniqueId val="{00000009-07C3-4AE8-90E2-8D4FA0F1994D}"/>
              </c:ext>
            </c:extLst>
          </c:dPt>
          <c:dPt>
            <c:idx val="5"/>
            <c:invertIfNegative val="0"/>
            <c:bubble3D val="0"/>
            <c:spPr>
              <a:solidFill>
                <a:srgbClr val="F98B00"/>
              </a:solidFill>
              <a:ln>
                <a:noFill/>
              </a:ln>
              <a:effectLst/>
            </c:spPr>
            <c:extLst>
              <c:ext xmlns:c16="http://schemas.microsoft.com/office/drawing/2014/chart" uri="{C3380CC4-5D6E-409C-BE32-E72D297353CC}">
                <c16:uniqueId val="{0000000B-07C3-4AE8-90E2-8D4FA0F1994D}"/>
              </c:ext>
            </c:extLst>
          </c:dPt>
          <c:dPt>
            <c:idx val="6"/>
            <c:invertIfNegative val="0"/>
            <c:bubble3D val="0"/>
            <c:spPr>
              <a:solidFill>
                <a:srgbClr val="07BB9E"/>
              </a:solidFill>
              <a:ln>
                <a:noFill/>
              </a:ln>
              <a:effectLst/>
            </c:spPr>
            <c:extLst>
              <c:ext xmlns:c16="http://schemas.microsoft.com/office/drawing/2014/chart" uri="{C3380CC4-5D6E-409C-BE32-E72D297353CC}">
                <c16:uniqueId val="{0000000D-07C3-4AE8-90E2-8D4FA0F1994D}"/>
              </c:ext>
            </c:extLst>
          </c:dPt>
          <c:dPt>
            <c:idx val="7"/>
            <c:invertIfNegative val="0"/>
            <c:bubble3D val="0"/>
            <c:spPr>
              <a:solidFill>
                <a:srgbClr val="07BB9E"/>
              </a:solidFill>
              <a:ln>
                <a:noFill/>
              </a:ln>
              <a:effectLst/>
            </c:spPr>
            <c:extLst>
              <c:ext xmlns:c16="http://schemas.microsoft.com/office/drawing/2014/chart" uri="{C3380CC4-5D6E-409C-BE32-E72D297353CC}">
                <c16:uniqueId val="{0000000F-07C3-4AE8-90E2-8D4FA0F1994D}"/>
              </c:ext>
            </c:extLst>
          </c:dPt>
          <c:dPt>
            <c:idx val="8"/>
            <c:invertIfNegative val="0"/>
            <c:bubble3D val="0"/>
            <c:spPr>
              <a:solidFill>
                <a:srgbClr val="07BB9E"/>
              </a:solidFill>
              <a:ln>
                <a:noFill/>
              </a:ln>
              <a:effectLst/>
            </c:spPr>
            <c:extLst>
              <c:ext xmlns:c16="http://schemas.microsoft.com/office/drawing/2014/chart" uri="{C3380CC4-5D6E-409C-BE32-E72D297353CC}">
                <c16:uniqueId val="{00000011-07C3-4AE8-90E2-8D4FA0F1994D}"/>
              </c:ext>
            </c:extLst>
          </c:dPt>
          <c:dLbls>
            <c:dLbl>
              <c:idx val="0"/>
              <c:layout>
                <c:manualLayout>
                  <c:x val="-1.9484477603012692E-2"/>
                  <c:y val="2.2352753360393549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6680644421998229E-2"/>
                      <c:h val="4.9546916492281913E-2"/>
                    </c:manualLayout>
                  </c15:layout>
                </c:ext>
                <c:ext xmlns:c16="http://schemas.microsoft.com/office/drawing/2014/chart" uri="{C3380CC4-5D6E-409C-BE32-E72D297353CC}">
                  <c16:uniqueId val="{00000001-07C3-4AE8-90E2-8D4FA0F1994D}"/>
                </c:ext>
              </c:extLst>
            </c:dLbl>
            <c:dLbl>
              <c:idx val="1"/>
              <c:layout>
                <c:manualLayout>
                  <c:x val="-5.9928325392646781E-3"/>
                  <c:y val="2.2353633424701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C3-4AE8-90E2-8D4FA0F1994D}"/>
                </c:ext>
              </c:extLst>
            </c:dLbl>
            <c:dLbl>
              <c:idx val="2"/>
              <c:layout>
                <c:manualLayout>
                  <c:x val="-6.9415601148104088E-3"/>
                  <c:y val="8.196237572088078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C3-4AE8-90E2-8D4FA0F1994D}"/>
                </c:ext>
              </c:extLst>
            </c:dLbl>
            <c:dLbl>
              <c:idx val="3"/>
              <c:layout>
                <c:manualLayout>
                  <c:x val="-1.0169655218146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C3-4AE8-90E2-8D4FA0F1994D}"/>
                </c:ext>
              </c:extLst>
            </c:dLbl>
            <c:dLbl>
              <c:idx val="4"/>
              <c:layout>
                <c:manualLayout>
                  <c:x val="-5.7351453208330195E-3"/>
                  <c:y val="2.23536334247007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C3-4AE8-90E2-8D4FA0F1994D}"/>
                </c:ext>
              </c:extLst>
            </c:dLbl>
            <c:dLbl>
              <c:idx val="5"/>
              <c:layout>
                <c:manualLayout>
                  <c:x val="-6.3406259428290474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7C3-4AE8-90E2-8D4FA0F1994D}"/>
                </c:ext>
              </c:extLst>
            </c:dLbl>
            <c:dLbl>
              <c:idx val="6"/>
              <c:layout>
                <c:manualLayout>
                  <c:x val="-9.3076742521963347E-4"/>
                  <c:y val="4.285604855759026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7C3-4AE8-90E2-8D4FA0F1994D}"/>
                </c:ext>
              </c:extLst>
            </c:dLbl>
            <c:dLbl>
              <c:idx val="7"/>
              <c:layout>
                <c:manualLayout>
                  <c:x val="-7.58995818086990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7C3-4AE8-90E2-8D4FA0F1994D}"/>
                </c:ext>
              </c:extLst>
            </c:dLbl>
            <c:dLbl>
              <c:idx val="8"/>
              <c:layout>
                <c:manualLayout>
                  <c:x val="-1.2013180379444254E-3"/>
                  <c:y val="2.23536334247016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7C3-4AE8-90E2-8D4FA0F1994D}"/>
                </c:ext>
              </c:extLst>
            </c:dLbl>
            <c:spPr>
              <a:noFill/>
              <a:ln>
                <a:noFill/>
              </a:ln>
              <a:effectLst/>
            </c:spPr>
            <c:txPr>
              <a:bodyPr rot="0" spcFirstLastPara="1" vertOverflow="ellipsis" vert="horz" wrap="square"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Dis_inflation!$A$2:$A$10</c:f>
              <c:strCache>
                <c:ptCount val="9"/>
                <c:pt idx="0">
                  <c:v>Transportaton and storage</c:v>
                </c:pt>
                <c:pt idx="1">
                  <c:v>Accommodation and food service activities</c:v>
                </c:pt>
                <c:pt idx="2">
                  <c:v>Information and communication</c:v>
                </c:pt>
                <c:pt idx="3">
                  <c:v>Water supply; sewerage, waste management</c:v>
                </c:pt>
                <c:pt idx="4">
                  <c:v>Electricity and gas</c:v>
                </c:pt>
                <c:pt idx="5">
                  <c:v>Overall</c:v>
                </c:pt>
                <c:pt idx="6">
                  <c:v>Construction</c:v>
                </c:pt>
                <c:pt idx="7">
                  <c:v>Mining and Quarrying</c:v>
                </c:pt>
                <c:pt idx="8">
                  <c:v>Manufacturing</c:v>
                </c:pt>
              </c:strCache>
            </c:strRef>
          </c:cat>
          <c:val>
            <c:numRef>
              <c:f>Dis_inflation!$C$2:$C$10</c:f>
              <c:numCache>
                <c:formatCode>0.0</c:formatCode>
                <c:ptCount val="9"/>
                <c:pt idx="0">
                  <c:v>0.7</c:v>
                </c:pt>
                <c:pt idx="1">
                  <c:v>-6.6</c:v>
                </c:pt>
                <c:pt idx="2">
                  <c:v>-0.2</c:v>
                </c:pt>
                <c:pt idx="3">
                  <c:v>-0.1</c:v>
                </c:pt>
                <c:pt idx="4">
                  <c:v>-3.4</c:v>
                </c:pt>
                <c:pt idx="5">
                  <c:v>-1.4</c:v>
                </c:pt>
                <c:pt idx="6">
                  <c:v>-0.4</c:v>
                </c:pt>
                <c:pt idx="7">
                  <c:v>-2</c:v>
                </c:pt>
                <c:pt idx="8">
                  <c:v>-0.9</c:v>
                </c:pt>
              </c:numCache>
            </c:numRef>
          </c:val>
          <c:extLst>
            <c:ext xmlns:c16="http://schemas.microsoft.com/office/drawing/2014/chart" uri="{C3380CC4-5D6E-409C-BE32-E72D297353CC}">
              <c16:uniqueId val="{00000012-07C3-4AE8-90E2-8D4FA0F1994D}"/>
            </c:ext>
          </c:extLst>
        </c:ser>
        <c:dLbls>
          <c:showLegendKey val="0"/>
          <c:showVal val="1"/>
          <c:showCatName val="0"/>
          <c:showSerName val="0"/>
          <c:showPercent val="0"/>
          <c:showBubbleSize val="0"/>
        </c:dLbls>
        <c:gapWidth val="30"/>
        <c:axId val="744808456"/>
        <c:axId val="744802968"/>
      </c:barChart>
      <c:catAx>
        <c:axId val="744808456"/>
        <c:scaling>
          <c:orientation val="minMax"/>
        </c:scaling>
        <c:delete val="0"/>
        <c:axPos val="l"/>
        <c:majorGridlines>
          <c:spPr>
            <a:ln w="9525" cap="flat" cmpd="sng" algn="ctr">
              <a:noFill/>
              <a:round/>
            </a:ln>
            <a:effectLst/>
          </c:spPr>
        </c:majorGridlines>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400" b="1" i="0" u="none" strike="noStrike" kern="1200" baseline="0">
                <a:solidFill>
                  <a:schemeClr val="bg1"/>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2968"/>
        <c:crosses val="autoZero"/>
        <c:auto val="1"/>
        <c:lblAlgn val="ctr"/>
        <c:lblOffset val="100"/>
        <c:noMultiLvlLbl val="0"/>
      </c:catAx>
      <c:valAx>
        <c:axId val="744802968"/>
        <c:scaling>
          <c:orientation val="minMax"/>
          <c:max val="10"/>
          <c:min val="-1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845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lang="en-GB" sz="1680" b="1" i="0" u="none" strike="noStrike" kern="1200" spc="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title>
    <c:autoTitleDeleted val="0"/>
    <c:plotArea>
      <c:layout/>
      <c:barChart>
        <c:barDir val="bar"/>
        <c:grouping val="clustered"/>
        <c:varyColors val="0"/>
        <c:ser>
          <c:idx val="0"/>
          <c:order val="0"/>
          <c:tx>
            <c:strRef>
              <c:f>Dis_inflation!$B$1</c:f>
              <c:strCache>
                <c:ptCount val="1"/>
                <c:pt idx="0">
                  <c:v>Yearly (Y-o-Y)</c:v>
                </c:pt>
              </c:strCache>
            </c:strRef>
          </c:tx>
          <c:spPr>
            <a:solidFill>
              <a:srgbClr val="09BB9F"/>
            </a:solidFill>
            <a:ln>
              <a:noFill/>
            </a:ln>
            <a:effectLst/>
          </c:spPr>
          <c:invertIfNegative val="0"/>
          <c:dPt>
            <c:idx val="0"/>
            <c:invertIfNegative val="0"/>
            <c:bubble3D val="0"/>
            <c:spPr>
              <a:solidFill>
                <a:srgbClr val="0E4946"/>
              </a:solidFill>
              <a:ln>
                <a:noFill/>
              </a:ln>
              <a:effectLst/>
            </c:spPr>
            <c:extLst>
              <c:ext xmlns:c16="http://schemas.microsoft.com/office/drawing/2014/chart" uri="{C3380CC4-5D6E-409C-BE32-E72D297353CC}">
                <c16:uniqueId val="{00000001-6351-4846-B36C-B06DB2E8D490}"/>
              </c:ext>
            </c:extLst>
          </c:dPt>
          <c:dPt>
            <c:idx val="1"/>
            <c:invertIfNegative val="0"/>
            <c:bubble3D val="0"/>
            <c:spPr>
              <a:solidFill>
                <a:srgbClr val="0E4946"/>
              </a:solidFill>
              <a:ln>
                <a:noFill/>
              </a:ln>
              <a:effectLst/>
            </c:spPr>
            <c:extLst>
              <c:ext xmlns:c16="http://schemas.microsoft.com/office/drawing/2014/chart" uri="{C3380CC4-5D6E-409C-BE32-E72D297353CC}">
                <c16:uniqueId val="{00000003-6351-4846-B36C-B06DB2E8D490}"/>
              </c:ext>
            </c:extLst>
          </c:dPt>
          <c:dPt>
            <c:idx val="2"/>
            <c:invertIfNegative val="0"/>
            <c:bubble3D val="0"/>
            <c:spPr>
              <a:solidFill>
                <a:srgbClr val="0E4946"/>
              </a:solidFill>
              <a:ln>
                <a:noFill/>
              </a:ln>
              <a:effectLst/>
            </c:spPr>
            <c:extLst>
              <c:ext xmlns:c16="http://schemas.microsoft.com/office/drawing/2014/chart" uri="{C3380CC4-5D6E-409C-BE32-E72D297353CC}">
                <c16:uniqueId val="{00000005-6351-4846-B36C-B06DB2E8D490}"/>
              </c:ext>
            </c:extLst>
          </c:dPt>
          <c:dPt>
            <c:idx val="3"/>
            <c:invertIfNegative val="0"/>
            <c:bubble3D val="0"/>
            <c:spPr>
              <a:solidFill>
                <a:srgbClr val="0E4946"/>
              </a:solidFill>
              <a:ln>
                <a:noFill/>
              </a:ln>
              <a:effectLst/>
            </c:spPr>
            <c:extLst>
              <c:ext xmlns:c16="http://schemas.microsoft.com/office/drawing/2014/chart" uri="{C3380CC4-5D6E-409C-BE32-E72D297353CC}">
                <c16:uniqueId val="{00000007-6351-4846-B36C-B06DB2E8D490}"/>
              </c:ext>
            </c:extLst>
          </c:dPt>
          <c:dPt>
            <c:idx val="4"/>
            <c:invertIfNegative val="0"/>
            <c:bubble3D val="0"/>
            <c:spPr>
              <a:solidFill>
                <a:srgbClr val="0E4946"/>
              </a:solidFill>
              <a:ln>
                <a:noFill/>
              </a:ln>
              <a:effectLst/>
            </c:spPr>
            <c:extLst>
              <c:ext xmlns:c16="http://schemas.microsoft.com/office/drawing/2014/chart" uri="{C3380CC4-5D6E-409C-BE32-E72D297353CC}">
                <c16:uniqueId val="{00000009-6351-4846-B36C-B06DB2E8D490}"/>
              </c:ext>
            </c:extLst>
          </c:dPt>
          <c:dPt>
            <c:idx val="5"/>
            <c:invertIfNegative val="0"/>
            <c:bubble3D val="0"/>
            <c:spPr>
              <a:solidFill>
                <a:srgbClr val="F98B00"/>
              </a:solidFill>
              <a:ln>
                <a:noFill/>
              </a:ln>
              <a:effectLst/>
            </c:spPr>
            <c:extLst>
              <c:ext xmlns:c16="http://schemas.microsoft.com/office/drawing/2014/chart" uri="{C3380CC4-5D6E-409C-BE32-E72D297353CC}">
                <c16:uniqueId val="{0000000B-6351-4846-B36C-B06DB2E8D490}"/>
              </c:ext>
            </c:extLst>
          </c:dPt>
          <c:dPt>
            <c:idx val="6"/>
            <c:invertIfNegative val="0"/>
            <c:bubble3D val="0"/>
            <c:spPr>
              <a:solidFill>
                <a:srgbClr val="0E4946"/>
              </a:solidFill>
              <a:ln>
                <a:noFill/>
              </a:ln>
              <a:effectLst/>
            </c:spPr>
            <c:extLst>
              <c:ext xmlns:c16="http://schemas.microsoft.com/office/drawing/2014/chart" uri="{C3380CC4-5D6E-409C-BE32-E72D297353CC}">
                <c16:uniqueId val="{0000000D-6351-4846-B36C-B06DB2E8D490}"/>
              </c:ext>
            </c:extLst>
          </c:dPt>
          <c:dPt>
            <c:idx val="7"/>
            <c:invertIfNegative val="0"/>
            <c:bubble3D val="0"/>
            <c:spPr>
              <a:solidFill>
                <a:srgbClr val="0E4946"/>
              </a:solidFill>
              <a:ln>
                <a:noFill/>
              </a:ln>
              <a:effectLst/>
            </c:spPr>
            <c:extLst>
              <c:ext xmlns:c16="http://schemas.microsoft.com/office/drawing/2014/chart" uri="{C3380CC4-5D6E-409C-BE32-E72D297353CC}">
                <c16:uniqueId val="{0000000F-6351-4846-B36C-B06DB2E8D490}"/>
              </c:ext>
            </c:extLst>
          </c:dPt>
          <c:dPt>
            <c:idx val="8"/>
            <c:invertIfNegative val="0"/>
            <c:bubble3D val="0"/>
            <c:spPr>
              <a:solidFill>
                <a:srgbClr val="0E4946"/>
              </a:solidFill>
              <a:ln>
                <a:noFill/>
              </a:ln>
              <a:effectLst/>
            </c:spPr>
            <c:extLst>
              <c:ext xmlns:c16="http://schemas.microsoft.com/office/drawing/2014/chart" uri="{C3380CC4-5D6E-409C-BE32-E72D297353CC}">
                <c16:uniqueId val="{00000011-6351-4846-B36C-B06DB2E8D490}"/>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6.0988964703900264E-2"/>
                      <c:h val="4.1831968959270431E-2"/>
                    </c:manualLayout>
                  </c15:layout>
                </c:ext>
                <c:ext xmlns:c16="http://schemas.microsoft.com/office/drawing/2014/chart" uri="{C3380CC4-5D6E-409C-BE32-E72D297353CC}">
                  <c16:uniqueId val="{00000001-6351-4846-B36C-B06DB2E8D490}"/>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7.2326169678881294E-2"/>
                      <c:h val="4.8328555464204878E-2"/>
                    </c:manualLayout>
                  </c15:layout>
                </c:ext>
                <c:ext xmlns:c16="http://schemas.microsoft.com/office/drawing/2014/chart" uri="{C3380CC4-5D6E-409C-BE32-E72D297353CC}">
                  <c16:uniqueId val="{00000003-6351-4846-B36C-B06DB2E8D490}"/>
                </c:ext>
              </c:extLst>
            </c:dLbl>
            <c:spPr>
              <a:noFill/>
              <a:ln>
                <a:noFill/>
              </a:ln>
              <a:effectLst/>
            </c:spPr>
            <c:txPr>
              <a:bodyPr rot="0" spcFirstLastPara="1" vertOverflow="ellipsis" vert="horz" wrap="square"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Dis_inflation!$A$2:$A$10</c:f>
              <c:strCache>
                <c:ptCount val="9"/>
                <c:pt idx="0">
                  <c:v>Transportaton and storage</c:v>
                </c:pt>
                <c:pt idx="1">
                  <c:v>Accommodation and food service activities</c:v>
                </c:pt>
                <c:pt idx="2">
                  <c:v>Information and communication</c:v>
                </c:pt>
                <c:pt idx="3">
                  <c:v>Water supply; sewerage, waste management</c:v>
                </c:pt>
                <c:pt idx="4">
                  <c:v>Electricity and gas</c:v>
                </c:pt>
                <c:pt idx="5">
                  <c:v>Overall</c:v>
                </c:pt>
                <c:pt idx="6">
                  <c:v>Construction</c:v>
                </c:pt>
                <c:pt idx="7">
                  <c:v>Mining and Quarrying</c:v>
                </c:pt>
                <c:pt idx="8">
                  <c:v>Manufacturing</c:v>
                </c:pt>
              </c:strCache>
            </c:strRef>
          </c:cat>
          <c:val>
            <c:numRef>
              <c:f>Dis_inflation!$B$2:$B$10</c:f>
              <c:numCache>
                <c:formatCode>0.0</c:formatCode>
                <c:ptCount val="9"/>
                <c:pt idx="0">
                  <c:v>-7</c:v>
                </c:pt>
                <c:pt idx="1">
                  <c:v>-2.7</c:v>
                </c:pt>
                <c:pt idx="2">
                  <c:v>2.6</c:v>
                </c:pt>
                <c:pt idx="3">
                  <c:v>3.6</c:v>
                </c:pt>
                <c:pt idx="4">
                  <c:v>5.0999999999999996</c:v>
                </c:pt>
                <c:pt idx="5">
                  <c:v>5.9</c:v>
                </c:pt>
                <c:pt idx="6">
                  <c:v>6</c:v>
                </c:pt>
                <c:pt idx="7">
                  <c:v>6.5</c:v>
                </c:pt>
                <c:pt idx="8">
                  <c:v>7.6</c:v>
                </c:pt>
              </c:numCache>
            </c:numRef>
          </c:val>
          <c:extLst>
            <c:ext xmlns:c16="http://schemas.microsoft.com/office/drawing/2014/chart" uri="{C3380CC4-5D6E-409C-BE32-E72D297353CC}">
              <c16:uniqueId val="{00000012-6351-4846-B36C-B06DB2E8D490}"/>
            </c:ext>
          </c:extLst>
        </c:ser>
        <c:dLbls>
          <c:showLegendKey val="0"/>
          <c:showVal val="1"/>
          <c:showCatName val="0"/>
          <c:showSerName val="0"/>
          <c:showPercent val="0"/>
          <c:showBubbleSize val="0"/>
        </c:dLbls>
        <c:gapWidth val="30"/>
        <c:axId val="744809240"/>
        <c:axId val="744809632"/>
      </c:barChart>
      <c:catAx>
        <c:axId val="744809240"/>
        <c:scaling>
          <c:orientation val="minMax"/>
        </c:scaling>
        <c:delete val="0"/>
        <c:axPos val="l"/>
        <c:majorGridlines>
          <c:spPr>
            <a:ln w="9525" cap="flat" cmpd="sng" algn="ctr">
              <a:noFill/>
              <a:round/>
            </a:ln>
            <a:effectLst/>
          </c:spPr>
        </c:majorGridlines>
        <c:numFmt formatCode="General"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9632"/>
        <c:crosses val="autoZero"/>
        <c:auto val="1"/>
        <c:lblAlgn val="ctr"/>
        <c:lblOffset val="100"/>
        <c:noMultiLvlLbl val="0"/>
      </c:catAx>
      <c:valAx>
        <c:axId val="744809632"/>
        <c:scaling>
          <c:orientation val="minMax"/>
          <c:min val="-10"/>
        </c:scaling>
        <c:delete val="0"/>
        <c:axPos val="b"/>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GB" sz="14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7448092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Construction!$C$1</c:f>
              <c:strCache>
                <c:ptCount val="1"/>
                <c:pt idx="0">
                  <c:v>June_ 25</c:v>
                </c:pt>
              </c:strCache>
            </c:strRef>
          </c:tx>
          <c:spPr>
            <a:solidFill>
              <a:srgbClr val="1E7F8C"/>
            </a:solidFill>
            <a:ln>
              <a:noFill/>
            </a:ln>
            <a:effectLst/>
          </c:spPr>
          <c:invertIfNegative val="0"/>
          <c:dLbls>
            <c:dLbl>
              <c:idx val="0"/>
              <c:layout>
                <c:manualLayout>
                  <c:x val="-2.5283576813610248E-17"/>
                  <c:y val="-1.133073025188429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C9-4338-A452-3022C63C21CE}"/>
                </c:ext>
              </c:extLst>
            </c:dLbl>
            <c:spPr>
              <a:noFill/>
              <a:ln>
                <a:noFill/>
              </a:ln>
              <a:effectLst/>
            </c:spPr>
            <c:txPr>
              <a:bodyPr rot="0" spcFirstLastPara="1" vertOverflow="ellipsis" vert="horz" wrap="square" anchor="ctr" anchorCtr="1"/>
              <a:lstStyle/>
              <a:p>
                <a:pPr>
                  <a:defRPr lang="en-GB" sz="2400" b="1" i="0" u="none" strike="noStrike" kern="1200" baseline="0">
                    <a:solidFill>
                      <a:schemeClr val="tx1">
                        <a:lumMod val="75000"/>
                        <a:lumOff val="2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Construction!$A$2:$A$4</c:f>
              <c:strCache>
                <c:ptCount val="3"/>
                <c:pt idx="0">
                  <c:v>Specialized 
construction activities</c:v>
                </c:pt>
                <c:pt idx="1">
                  <c:v>Civil
engineering</c:v>
                </c:pt>
                <c:pt idx="2">
                  <c:v>Construction 
of buildings</c:v>
                </c:pt>
              </c:strCache>
            </c:strRef>
          </c:cat>
          <c:val>
            <c:numRef>
              <c:f>Construction!$C$2:$C$4</c:f>
              <c:numCache>
                <c:formatCode>0.0</c:formatCode>
                <c:ptCount val="3"/>
                <c:pt idx="0">
                  <c:v>17.5</c:v>
                </c:pt>
                <c:pt idx="1">
                  <c:v>11.5</c:v>
                </c:pt>
                <c:pt idx="2">
                  <c:v>-6.7</c:v>
                </c:pt>
              </c:numCache>
            </c:numRef>
          </c:val>
          <c:extLst>
            <c:ext xmlns:c16="http://schemas.microsoft.com/office/drawing/2014/chart" uri="{C3380CC4-5D6E-409C-BE32-E72D297353CC}">
              <c16:uniqueId val="{00000001-D7C9-4338-A452-3022C63C21CE}"/>
            </c:ext>
          </c:extLst>
        </c:ser>
        <c:dLbls>
          <c:showLegendKey val="0"/>
          <c:showVal val="1"/>
          <c:showCatName val="0"/>
          <c:showSerName val="0"/>
          <c:showPercent val="0"/>
          <c:showBubbleSize val="0"/>
        </c:dLbls>
        <c:gapWidth val="30"/>
        <c:overlap val="-3"/>
        <c:axId val="744806888"/>
        <c:axId val="744802576"/>
      </c:barChart>
      <c:catAx>
        <c:axId val="744806888"/>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crossAx val="744802576"/>
        <c:crosses val="autoZero"/>
        <c:auto val="1"/>
        <c:lblAlgn val="ctr"/>
        <c:lblOffset val="50"/>
        <c:tickLblSkip val="1"/>
        <c:noMultiLvlLbl val="0"/>
      </c:catAx>
      <c:valAx>
        <c:axId val="744802576"/>
        <c:scaling>
          <c:orientation val="minMax"/>
          <c:min val="-10"/>
        </c:scaling>
        <c:delete val="0"/>
        <c:axPos val="l"/>
        <c:title>
          <c:tx>
            <c:rich>
              <a:bodyPr rot="-54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r>
                  <a:rPr lang="en-GB" sz="2400" b="1">
                    <a:latin typeface="+mn-lt"/>
                  </a:rPr>
                  <a:t>Percent</a:t>
                </a:r>
              </a:p>
            </c:rich>
          </c:tx>
          <c:layout>
            <c:manualLayout>
              <c:xMode val="edge"/>
              <c:yMode val="edge"/>
              <c:x val="7.4606981081801228E-3"/>
              <c:y val="0.3770201488318175"/>
            </c:manualLayout>
          </c:layout>
          <c:overlay val="0"/>
          <c:spPr>
            <a:noFill/>
            <a:ln>
              <a:noFill/>
            </a:ln>
            <a:effectLst/>
          </c:spPr>
          <c:txPr>
            <a:bodyPr rot="-54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crossAx val="744806888"/>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4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'Mining&amp;Quarrying'!$C$1</c:f>
              <c:strCache>
                <c:ptCount val="1"/>
                <c:pt idx="0">
                  <c:v>June 25</c:v>
                </c:pt>
              </c:strCache>
            </c:strRef>
          </c:tx>
          <c:spPr>
            <a:solidFill>
              <a:srgbClr val="0E4960"/>
            </a:solidFill>
            <a:ln>
              <a:noFill/>
            </a:ln>
            <a:effectLst/>
          </c:spPr>
          <c:invertIfNegative val="0"/>
          <c:dPt>
            <c:idx val="2"/>
            <c:invertIfNegative val="0"/>
            <c:bubble3D val="0"/>
            <c:spPr>
              <a:solidFill>
                <a:srgbClr val="0E4960"/>
              </a:solidFill>
              <a:ln>
                <a:noFill/>
              </a:ln>
              <a:effectLst/>
            </c:spPr>
            <c:extLst>
              <c:ext xmlns:c16="http://schemas.microsoft.com/office/drawing/2014/chart" uri="{C3380CC4-5D6E-409C-BE32-E72D297353CC}">
                <c16:uniqueId val="{00000001-BF1A-4234-BC62-A4E2ACFCF766}"/>
              </c:ext>
            </c:extLst>
          </c:dPt>
          <c:dLbls>
            <c:spPr>
              <a:noFill/>
              <a:ln>
                <a:noFill/>
              </a:ln>
              <a:effectLst/>
            </c:spPr>
            <c:txPr>
              <a:bodyPr rot="0" spcFirstLastPara="0" vertOverflow="ellipsis" vert="horz" wrap="square" lIns="38100" tIns="19050" rIns="38100" bIns="19050" anchor="ctr" anchorCtr="1"/>
              <a:lstStyle/>
              <a:p>
                <a:pPr>
                  <a:defRPr lang="en-GB" sz="2400" b="1" i="0" u="none" strike="noStrike" kern="1200" baseline="0">
                    <a:solidFill>
                      <a:schemeClr val="tx1">
                        <a:lumMod val="75000"/>
                        <a:lumOff val="2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'Mining&amp;Quarrying'!$A$2:$A$6</c:f>
              <c:strCache>
                <c:ptCount val="5"/>
                <c:pt idx="0">
                  <c:v>Mining support service activities</c:v>
                </c:pt>
                <c:pt idx="1">
                  <c:v>Mining of metal ores</c:v>
                </c:pt>
                <c:pt idx="2">
                  <c:v>Mining less crude oil</c:v>
                </c:pt>
                <c:pt idx="3">
                  <c:v>Other mining and quarrying</c:v>
                </c:pt>
                <c:pt idx="4">
                  <c:v>Extraction of Crude and natural gas</c:v>
                </c:pt>
              </c:strCache>
            </c:strRef>
          </c:cat>
          <c:val>
            <c:numRef>
              <c:f>'Mining&amp;Quarrying'!$C$2:$C$6</c:f>
              <c:numCache>
                <c:formatCode>0.0</c:formatCode>
                <c:ptCount val="5"/>
                <c:pt idx="0">
                  <c:v>56.1</c:v>
                </c:pt>
                <c:pt idx="1">
                  <c:v>33.6</c:v>
                </c:pt>
                <c:pt idx="2" formatCode="_-* #,##0.0_-;\-* #,##0.0_-;_-* &quot;-&quot;??_-;_-@_-">
                  <c:v>33.6</c:v>
                </c:pt>
                <c:pt idx="3">
                  <c:v>-22.3</c:v>
                </c:pt>
                <c:pt idx="4">
                  <c:v>-25.1</c:v>
                </c:pt>
              </c:numCache>
            </c:numRef>
          </c:val>
          <c:extLst>
            <c:ext xmlns:c16="http://schemas.microsoft.com/office/drawing/2014/chart" uri="{C3380CC4-5D6E-409C-BE32-E72D297353CC}">
              <c16:uniqueId val="{00000004-BF1A-4234-BC62-A4E2ACFCF766}"/>
            </c:ext>
          </c:extLst>
        </c:ser>
        <c:dLbls>
          <c:showLegendKey val="0"/>
          <c:showVal val="1"/>
          <c:showCatName val="0"/>
          <c:showSerName val="0"/>
          <c:showPercent val="0"/>
          <c:showBubbleSize val="0"/>
        </c:dLbls>
        <c:gapWidth val="30"/>
        <c:overlap val="-3"/>
        <c:axId val="395680152"/>
        <c:axId val="395676624"/>
      </c:barChart>
      <c:catAx>
        <c:axId val="395680152"/>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crossAx val="395676624"/>
        <c:crosses val="autoZero"/>
        <c:auto val="1"/>
        <c:lblAlgn val="ctr"/>
        <c:lblOffset val="100"/>
        <c:noMultiLvlLbl val="0"/>
      </c:catAx>
      <c:valAx>
        <c:axId val="395676624"/>
        <c:scaling>
          <c:orientation val="minMax"/>
          <c:max val="60"/>
          <c:min val="-30"/>
        </c:scaling>
        <c:delete val="0"/>
        <c:axPos val="l"/>
        <c:title>
          <c:tx>
            <c:rich>
              <a:bodyPr rot="-54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r>
                  <a:rPr lang="en-GB" sz="2400">
                    <a:latin typeface="+mn-lt"/>
                  </a:rPr>
                  <a:t>Percent</a:t>
                </a:r>
              </a:p>
            </c:rich>
          </c:tx>
          <c:overlay val="0"/>
          <c:spPr>
            <a:noFill/>
            <a:ln>
              <a:noFill/>
            </a:ln>
            <a:effectLst/>
          </c:spPr>
          <c:txPr>
            <a:bodyPr rot="-5400000" spcFirstLastPara="1"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title>
        <c:numFmt formatCode="0.0" sourceLinked="1"/>
        <c:majorTickMark val="none"/>
        <c:minorTickMark val="none"/>
        <c:tickLblPos val="nextTo"/>
        <c:spPr>
          <a:noFill/>
          <a:ln>
            <a:noFill/>
          </a:ln>
          <a:effectLst/>
        </c:spPr>
        <c:txPr>
          <a:bodyPr rot="-60000000" spcFirstLastPara="0" vertOverflow="ellipsis" vert="horz" wrap="square" anchor="ctr" anchorCtr="1"/>
          <a:lstStyle/>
          <a:p>
            <a:pPr>
              <a:defRPr lang="en-GB" sz="2400" b="1" i="0" u="none" strike="noStrike" kern="1200" baseline="0">
                <a:solidFill>
                  <a:schemeClr val="tx1">
                    <a:lumMod val="65000"/>
                    <a:lumOff val="35000"/>
                  </a:schemeClr>
                </a:solidFill>
                <a:latin typeface="+mn-lt"/>
                <a:ea typeface="Century Gothic" panose="020B0502020202020204" charset="0"/>
                <a:cs typeface="Century Gothic" panose="020B0502020202020204" charset="0"/>
                <a:sym typeface="Century Gothic" panose="020B0502020202020204" charset="0"/>
              </a:defRPr>
            </a:pPr>
            <a:endParaRPr lang="en-US"/>
          </a:p>
        </c:txPr>
        <c:crossAx val="395680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'Manufacturing_Sub sector'!$B$1</c:f>
              <c:strCache>
                <c:ptCount val="1"/>
                <c:pt idx="0">
                  <c:v>June. 25</c:v>
                </c:pt>
              </c:strCache>
            </c:strRef>
          </c:tx>
          <c:spPr>
            <a:solidFill>
              <a:srgbClr val="1B7A9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lang="en-GB" sz="1400" b="1" i="0" u="none" strike="noStrike" kern="1200" baseline="0">
                    <a:solidFill>
                      <a:schemeClr val="tx1">
                        <a:lumMod val="75000"/>
                        <a:lumOff val="2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'Manufacturing_Sub sector'!$A$2:$A$24</c:f>
              <c:strCache>
                <c:ptCount val="23"/>
                <c:pt idx="0">
                  <c:v>Manufacture of coke and refined petroleum products</c:v>
                </c:pt>
                <c:pt idx="1">
                  <c:v>Manufacture of wood and of products of wood and cork, except furniture;
manufacture of articles of straw and plaiting materials</c:v>
                </c:pt>
                <c:pt idx="2">
                  <c:v>Manufacture of fabricated metal products, except machinery and equipment</c:v>
                </c:pt>
                <c:pt idx="3">
                  <c:v>Manufacture of other transport equipment</c:v>
                </c:pt>
                <c:pt idx="4">
                  <c:v>Manufacture of computer, electronic and optical products</c:v>
                </c:pt>
                <c:pt idx="5">
                  <c:v>Repair and installation of machinery and equipment</c:v>
                </c:pt>
                <c:pt idx="6">
                  <c:v>Manufacture of wearing apparel</c:v>
                </c:pt>
                <c:pt idx="7">
                  <c:v>Manufacture of machinery and equipment n.e.c.</c:v>
                </c:pt>
                <c:pt idx="8">
                  <c:v>Manufacture of chemicals and chemical products</c:v>
                </c:pt>
                <c:pt idx="9">
                  <c:v>Manufacture of basic metals</c:v>
                </c:pt>
                <c:pt idx="10">
                  <c:v>Manufacture of paper and paper products</c:v>
                </c:pt>
                <c:pt idx="11">
                  <c:v>Printing and reproduction of recorded media</c:v>
                </c:pt>
                <c:pt idx="12">
                  <c:v>Other manufacturing</c:v>
                </c:pt>
                <c:pt idx="13">
                  <c:v>Manufacture of food products</c:v>
                </c:pt>
                <c:pt idx="14">
                  <c:v>Manufacture of pharmaceuticals, medicinal chemical and botanical products</c:v>
                </c:pt>
                <c:pt idx="15">
                  <c:v>Manufacture of other non-metallic mineral products</c:v>
                </c:pt>
                <c:pt idx="16">
                  <c:v>Manufacture of electrical equipment</c:v>
                </c:pt>
                <c:pt idx="17">
                  <c:v>Manufacture of furniture</c:v>
                </c:pt>
                <c:pt idx="18">
                  <c:v>Manufacture of beverages</c:v>
                </c:pt>
                <c:pt idx="19">
                  <c:v>Manufacture of rubber and plastics products</c:v>
                </c:pt>
                <c:pt idx="20">
                  <c:v>Manufacture of textiles</c:v>
                </c:pt>
                <c:pt idx="21">
                  <c:v>Manufacture of leather and related products</c:v>
                </c:pt>
                <c:pt idx="22">
                  <c:v>Manufacture of motor vehicles, trailers and semi-trailers</c:v>
                </c:pt>
              </c:strCache>
            </c:strRef>
          </c:cat>
          <c:val>
            <c:numRef>
              <c:f>'Manufacturing_Sub sector'!$B$2:$B$24</c:f>
              <c:numCache>
                <c:formatCode>_-* #,##0.0_-;\-* #,##0.0_-;_-* "-"??_-;_-@_-</c:formatCode>
                <c:ptCount val="23"/>
                <c:pt idx="0">
                  <c:v>-10.6</c:v>
                </c:pt>
                <c:pt idx="1">
                  <c:v>-6.9</c:v>
                </c:pt>
                <c:pt idx="2">
                  <c:v>-3</c:v>
                </c:pt>
                <c:pt idx="3">
                  <c:v>-2.2000000000000002</c:v>
                </c:pt>
                <c:pt idx="4">
                  <c:v>-0.7</c:v>
                </c:pt>
                <c:pt idx="5">
                  <c:v>0.01</c:v>
                </c:pt>
                <c:pt idx="6">
                  <c:v>0.2</c:v>
                </c:pt>
                <c:pt idx="7">
                  <c:v>1.2</c:v>
                </c:pt>
                <c:pt idx="8">
                  <c:v>1.9</c:v>
                </c:pt>
                <c:pt idx="9">
                  <c:v>2.5</c:v>
                </c:pt>
                <c:pt idx="10">
                  <c:v>3</c:v>
                </c:pt>
                <c:pt idx="11">
                  <c:v>4.0999999999999996</c:v>
                </c:pt>
                <c:pt idx="12">
                  <c:v>4.3</c:v>
                </c:pt>
                <c:pt idx="13">
                  <c:v>7.9</c:v>
                </c:pt>
                <c:pt idx="14">
                  <c:v>8.6</c:v>
                </c:pt>
                <c:pt idx="15">
                  <c:v>8.6999999999999993</c:v>
                </c:pt>
                <c:pt idx="16">
                  <c:v>8.8000000000000007</c:v>
                </c:pt>
                <c:pt idx="17">
                  <c:v>10.6</c:v>
                </c:pt>
                <c:pt idx="18">
                  <c:v>11.9</c:v>
                </c:pt>
                <c:pt idx="19">
                  <c:v>20.100000000000001</c:v>
                </c:pt>
                <c:pt idx="20">
                  <c:v>21.2</c:v>
                </c:pt>
                <c:pt idx="21">
                  <c:v>32.4</c:v>
                </c:pt>
                <c:pt idx="22">
                  <c:v>35.799999999999997</c:v>
                </c:pt>
              </c:numCache>
            </c:numRef>
          </c:val>
          <c:extLst>
            <c:ext xmlns:c16="http://schemas.microsoft.com/office/drawing/2014/chart" uri="{C3380CC4-5D6E-409C-BE32-E72D297353CC}">
              <c16:uniqueId val="{00000000-DF0F-496D-8D1D-05AD33D0B02D}"/>
            </c:ext>
          </c:extLst>
        </c:ser>
        <c:dLbls>
          <c:showLegendKey val="0"/>
          <c:showVal val="1"/>
          <c:showCatName val="0"/>
          <c:showSerName val="0"/>
          <c:showPercent val="0"/>
          <c:showBubbleSize val="0"/>
        </c:dLbls>
        <c:gapWidth val="30"/>
        <c:axId val="395671920"/>
        <c:axId val="395676232"/>
      </c:barChart>
      <c:catAx>
        <c:axId val="39567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200" b="1" i="0" u="none" strike="noStrike" kern="1200" baseline="0">
                <a:solidFill>
                  <a:schemeClr val="tx1">
                    <a:lumMod val="65000"/>
                    <a:lumOff val="35000"/>
                  </a:schemeClr>
                </a:solidFill>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crossAx val="395676232"/>
        <c:crosses val="autoZero"/>
        <c:auto val="1"/>
        <c:lblAlgn val="r"/>
        <c:lblOffset val="100"/>
        <c:noMultiLvlLbl val="0"/>
      </c:catAx>
      <c:valAx>
        <c:axId val="395676232"/>
        <c:scaling>
          <c:orientation val="minMax"/>
        </c:scaling>
        <c:delete val="1"/>
        <c:axPos val="b"/>
        <c:numFmt formatCode="_-* #,##0.0_-;\-* #,##0.0_-;_-* &quot;-&quot;??_-;_-@_-" sourceLinked="1"/>
        <c:majorTickMark val="out"/>
        <c:minorTickMark val="none"/>
        <c:tickLblPos val="nextTo"/>
        <c:crossAx val="395671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en-GB" sz="1200" b="1">
          <a:latin typeface="Century Gothic" panose="020B0502020202020204" charset="0"/>
          <a:ea typeface="Century Gothic" panose="020B0502020202020204" charset="0"/>
          <a:cs typeface="Century Gothic" panose="020B0502020202020204" charset="0"/>
          <a:sym typeface="Century Gothic" panose="020B050202020202020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Service!$B$1</c:f>
              <c:strCache>
                <c:ptCount val="1"/>
                <c:pt idx="0">
                  <c:v>June_ 25</c:v>
                </c:pt>
              </c:strCache>
            </c:strRef>
          </c:tx>
          <c:spPr>
            <a:solidFill>
              <a:srgbClr val="F98B00"/>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Service!$A$2:$A$14</c:f>
              <c:strCache>
                <c:ptCount val="13"/>
                <c:pt idx="0">
                  <c:v>Warehousing and support activities for transportation</c:v>
                </c:pt>
                <c:pt idx="1">
                  <c:v>Publishing activities</c:v>
                </c:pt>
                <c:pt idx="2">
                  <c:v>Accommodation</c:v>
                </c:pt>
                <c:pt idx="3">
                  <c:v>Telecommmunications</c:v>
                </c:pt>
                <c:pt idx="4">
                  <c:v>Motion picture, video and television production, sound recording and music publishing</c:v>
                </c:pt>
                <c:pt idx="5">
                  <c:v>Information service activities</c:v>
                </c:pt>
                <c:pt idx="6">
                  <c:v>Computer programming, consultancy and related activities</c:v>
                </c:pt>
                <c:pt idx="7">
                  <c:v>Land transportation </c:v>
                </c:pt>
                <c:pt idx="8">
                  <c:v>Postal and courier activities</c:v>
                </c:pt>
                <c:pt idx="9">
                  <c:v>Food and beverage service activities</c:v>
                </c:pt>
                <c:pt idx="10">
                  <c:v>Programming and broadcasting activities</c:v>
                </c:pt>
                <c:pt idx="11">
                  <c:v>Air transport</c:v>
                </c:pt>
                <c:pt idx="12">
                  <c:v>Water transportation</c:v>
                </c:pt>
              </c:strCache>
            </c:strRef>
          </c:cat>
          <c:val>
            <c:numRef>
              <c:f>Service!$B$2:$B$14</c:f>
              <c:numCache>
                <c:formatCode>_-* #,##0.0_-;\-* #,##0.0_-;_-* "-"??_-;_-@_-</c:formatCode>
                <c:ptCount val="13"/>
                <c:pt idx="0">
                  <c:v>-10.3</c:v>
                </c:pt>
                <c:pt idx="1">
                  <c:v>-9.1999999999999993</c:v>
                </c:pt>
                <c:pt idx="2">
                  <c:v>-5</c:v>
                </c:pt>
                <c:pt idx="3">
                  <c:v>0.01</c:v>
                </c:pt>
                <c:pt idx="4">
                  <c:v>0.7</c:v>
                </c:pt>
                <c:pt idx="5" formatCode="0.0">
                  <c:v>1.2</c:v>
                </c:pt>
                <c:pt idx="6">
                  <c:v>1.9</c:v>
                </c:pt>
                <c:pt idx="7">
                  <c:v>4.8</c:v>
                </c:pt>
                <c:pt idx="8">
                  <c:v>8.1</c:v>
                </c:pt>
                <c:pt idx="9">
                  <c:v>11.2</c:v>
                </c:pt>
                <c:pt idx="10">
                  <c:v>20.8</c:v>
                </c:pt>
                <c:pt idx="11">
                  <c:v>22</c:v>
                </c:pt>
                <c:pt idx="12">
                  <c:v>32.299999999999997</c:v>
                </c:pt>
              </c:numCache>
            </c:numRef>
          </c:val>
          <c:extLst>
            <c:ext xmlns:c16="http://schemas.microsoft.com/office/drawing/2014/chart" uri="{C3380CC4-5D6E-409C-BE32-E72D297353CC}">
              <c16:uniqueId val="{00000003-58D8-4E8E-B672-DB5628CE8870}"/>
            </c:ext>
          </c:extLst>
        </c:ser>
        <c:dLbls>
          <c:dLblPos val="outEnd"/>
          <c:showLegendKey val="0"/>
          <c:showVal val="1"/>
          <c:showCatName val="0"/>
          <c:showSerName val="0"/>
          <c:showPercent val="0"/>
          <c:showBubbleSize val="0"/>
        </c:dLbls>
        <c:gapWidth val="30"/>
        <c:axId val="1530437904"/>
        <c:axId val="1530439824"/>
      </c:barChart>
      <c:catAx>
        <c:axId val="153043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530439824"/>
        <c:crosses val="autoZero"/>
        <c:auto val="1"/>
        <c:lblAlgn val="ctr"/>
        <c:lblOffset val="100"/>
        <c:noMultiLvlLbl val="0"/>
      </c:catAx>
      <c:valAx>
        <c:axId val="1530439824"/>
        <c:scaling>
          <c:orientation val="minMax"/>
        </c:scaling>
        <c:delete val="1"/>
        <c:axPos val="b"/>
        <c:numFmt formatCode="_-* #,##0.0_-;\-* #,##0.0_-;_-* &quot;-&quot;??_-;_-@_-" sourceLinked="1"/>
        <c:majorTickMark val="none"/>
        <c:minorTickMark val="none"/>
        <c:tickLblPos val="nextTo"/>
        <c:crossAx val="153043790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800" b="1">
          <a:latin typeface="Century Gothic" panose="020B0502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DED21-0DCD-4009-8AE1-59EA3BCF9632}" type="datetimeFigureOut">
              <a:rPr lang="en-GB" smtClean="0"/>
              <a:t>15/07/2025</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17739-9974-4E61-81FE-324C3C455E03}" type="slidenum">
              <a:rPr lang="en-GB" smtClean="0"/>
              <a:t>‹#›</a:t>
            </a:fld>
            <a:endParaRPr lang="en-GB"/>
          </a:p>
        </p:txBody>
      </p:sp>
    </p:spTree>
    <p:extLst>
      <p:ext uri="{BB962C8B-B14F-4D97-AF65-F5344CB8AC3E}">
        <p14:creationId xmlns:p14="http://schemas.microsoft.com/office/powerpoint/2010/main" val="91979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A56D9C-9D5A-48EB-BAED-232D06BA5B5A}" type="slidenum">
              <a:rPr lang="en-US" smtClean="0"/>
              <a:t>1</a:t>
            </a:fld>
            <a:endParaRPr lang="en-US"/>
          </a:p>
        </p:txBody>
      </p:sp>
    </p:spTree>
    <p:extLst>
      <p:ext uri="{BB962C8B-B14F-4D97-AF65-F5344CB8AC3E}">
        <p14:creationId xmlns:p14="http://schemas.microsoft.com/office/powerpoint/2010/main" val="30794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17550" y="1162050"/>
            <a:ext cx="5575300" cy="3136900"/>
          </a:xfrm>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marL="0" marR="0" lvl="0" indent="0" algn="r" defTabSz="1815542" rtl="0" eaLnBrk="1" fontAlgn="auto" latinLnBrk="0" hangingPunct="1">
              <a:lnSpc>
                <a:spcPct val="100000"/>
              </a:lnSpc>
              <a:spcBef>
                <a:spcPts val="0"/>
              </a:spcBef>
              <a:spcAft>
                <a:spcPts val="0"/>
              </a:spcAft>
              <a:buClrTx/>
              <a:buSzTx/>
              <a:buFontTx/>
              <a:buNone/>
              <a:tabLst/>
              <a:defRPr/>
            </a:pPr>
            <a:fld id="{D16612D9-2455-4B10-88F2-93270A67D0F3}"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815542"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1476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white square with blue border&#10;&#10;AI-generated content may be incorrect.">
            <a:extLst>
              <a:ext uri="{FF2B5EF4-FFF2-40B4-BE49-F238E27FC236}">
                <a16:creationId xmlns:a16="http://schemas.microsoft.com/office/drawing/2014/main" id="{06F2BA94-AAAD-E022-51FC-02374363A7B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91B5D5-9016-30D1-99AD-69A724B6C83B}"/>
              </a:ext>
            </a:extLst>
          </p:cNvPr>
          <p:cNvSpPr>
            <a:spLocks noGrp="1"/>
          </p:cNvSpPr>
          <p:nvPr>
            <p:ph type="ctrTitle"/>
          </p:nvPr>
        </p:nvSpPr>
        <p:spPr>
          <a:xfrm>
            <a:off x="838200" y="1630363"/>
            <a:ext cx="6553200" cy="2387600"/>
          </a:xfrm>
        </p:spPr>
        <p:txBody>
          <a:bodyPr anchor="b"/>
          <a:lstStyle>
            <a:lvl1pPr algn="ctr">
              <a:defRPr sz="6000"/>
            </a:lvl1pPr>
          </a:lstStyle>
          <a:p>
            <a:r>
              <a:rPr lang="en-GB" dirty="0"/>
              <a:t>Click to edit Master title style</a:t>
            </a:r>
          </a:p>
        </p:txBody>
      </p:sp>
      <p:sp>
        <p:nvSpPr>
          <p:cNvPr id="3" name="Subtitle 2">
            <a:extLst>
              <a:ext uri="{FF2B5EF4-FFF2-40B4-BE49-F238E27FC236}">
                <a16:creationId xmlns:a16="http://schemas.microsoft.com/office/drawing/2014/main" id="{B9C680C3-FC5A-2D65-8964-BBE35CB4400C}"/>
              </a:ext>
            </a:extLst>
          </p:cNvPr>
          <p:cNvSpPr>
            <a:spLocks noGrp="1"/>
          </p:cNvSpPr>
          <p:nvPr>
            <p:ph type="subTitle" idx="1"/>
          </p:nvPr>
        </p:nvSpPr>
        <p:spPr>
          <a:xfrm>
            <a:off x="838200" y="4110038"/>
            <a:ext cx="6553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9F7F8A6-D7CD-C587-7309-392A76EC20F8}"/>
              </a:ext>
            </a:extLst>
          </p:cNvPr>
          <p:cNvSpPr>
            <a:spLocks noGrp="1"/>
          </p:cNvSpPr>
          <p:nvPr>
            <p:ph type="dt" sz="half" idx="10"/>
          </p:nvPr>
        </p:nvSpPr>
        <p:spPr/>
        <p:txBody>
          <a:bodyPr/>
          <a:lstStyle/>
          <a:p>
            <a:fld id="{9D96BC43-A473-4119-92C9-787D03A96CD7}" type="datetime1">
              <a:rPr lang="en-GB" smtClean="0"/>
              <a:t>15/07/2025</a:t>
            </a:fld>
            <a:endParaRPr lang="en-GB"/>
          </a:p>
        </p:txBody>
      </p:sp>
      <p:sp>
        <p:nvSpPr>
          <p:cNvPr id="5" name="Footer Placeholder 4">
            <a:extLst>
              <a:ext uri="{FF2B5EF4-FFF2-40B4-BE49-F238E27FC236}">
                <a16:creationId xmlns:a16="http://schemas.microsoft.com/office/drawing/2014/main" id="{58C1B4FA-0366-508B-A69D-6A982CA9F66B}"/>
              </a:ext>
            </a:extLst>
          </p:cNvPr>
          <p:cNvSpPr>
            <a:spLocks noGrp="1"/>
          </p:cNvSpPr>
          <p:nvPr>
            <p:ph type="ftr" sz="quarter" idx="11"/>
          </p:nvPr>
        </p:nvSpPr>
        <p:spPr/>
        <p:txBody>
          <a:bodyPr/>
          <a:lstStyle/>
          <a:p>
            <a:r>
              <a:rPr lang="en-GB"/>
              <a:t>PPI release | May 2025</a:t>
            </a:r>
          </a:p>
        </p:txBody>
      </p:sp>
      <p:sp>
        <p:nvSpPr>
          <p:cNvPr id="6" name="Slide Number Placeholder 5">
            <a:extLst>
              <a:ext uri="{FF2B5EF4-FFF2-40B4-BE49-F238E27FC236}">
                <a16:creationId xmlns:a16="http://schemas.microsoft.com/office/drawing/2014/main" id="{A601A229-562D-C2E8-B3E4-BF1CA61D2A01}"/>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3871915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5EB-1E0B-29D3-6DDA-D33BCC3AC61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172941F-8664-5A97-1009-7111C88FA8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AF4217-5C5C-E12A-1DF9-B0C7D2B8895B}"/>
              </a:ext>
            </a:extLst>
          </p:cNvPr>
          <p:cNvSpPr>
            <a:spLocks noGrp="1"/>
          </p:cNvSpPr>
          <p:nvPr>
            <p:ph type="dt" sz="half" idx="10"/>
          </p:nvPr>
        </p:nvSpPr>
        <p:spPr/>
        <p:txBody>
          <a:bodyPr/>
          <a:lstStyle/>
          <a:p>
            <a:fld id="{2926FCC1-AE1B-418E-91CA-E31460961C60}" type="datetime1">
              <a:rPr lang="en-GB" smtClean="0"/>
              <a:t>15/07/2025</a:t>
            </a:fld>
            <a:endParaRPr lang="en-GB"/>
          </a:p>
        </p:txBody>
      </p:sp>
      <p:sp>
        <p:nvSpPr>
          <p:cNvPr id="5" name="Footer Placeholder 4">
            <a:extLst>
              <a:ext uri="{FF2B5EF4-FFF2-40B4-BE49-F238E27FC236}">
                <a16:creationId xmlns:a16="http://schemas.microsoft.com/office/drawing/2014/main" id="{4D7B4877-EBBB-4EE5-3C0D-AF16ED7DB175}"/>
              </a:ext>
            </a:extLst>
          </p:cNvPr>
          <p:cNvSpPr>
            <a:spLocks noGrp="1"/>
          </p:cNvSpPr>
          <p:nvPr>
            <p:ph type="ftr" sz="quarter" idx="11"/>
          </p:nvPr>
        </p:nvSpPr>
        <p:spPr/>
        <p:txBody>
          <a:bodyPr/>
          <a:lstStyle/>
          <a:p>
            <a:r>
              <a:rPr lang="en-GB"/>
              <a:t>PPI release | May 2025</a:t>
            </a:r>
          </a:p>
        </p:txBody>
      </p:sp>
      <p:sp>
        <p:nvSpPr>
          <p:cNvPr id="6" name="Slide Number Placeholder 5">
            <a:extLst>
              <a:ext uri="{FF2B5EF4-FFF2-40B4-BE49-F238E27FC236}">
                <a16:creationId xmlns:a16="http://schemas.microsoft.com/office/drawing/2014/main" id="{E1D4C618-094A-44ED-48DA-6083F529470D}"/>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425397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975485-A887-174D-276A-BC9DD93D004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AA3B771-C70A-C13C-9726-E0468BC95EC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C8C519-C92A-5A3A-A590-8B38F6D14B30}"/>
              </a:ext>
            </a:extLst>
          </p:cNvPr>
          <p:cNvSpPr>
            <a:spLocks noGrp="1"/>
          </p:cNvSpPr>
          <p:nvPr>
            <p:ph type="dt" sz="half" idx="10"/>
          </p:nvPr>
        </p:nvSpPr>
        <p:spPr/>
        <p:txBody>
          <a:bodyPr/>
          <a:lstStyle/>
          <a:p>
            <a:fld id="{EC40A07A-2FF9-47F5-8A2E-FF43A99B3EF0}" type="datetime1">
              <a:rPr lang="en-GB" smtClean="0"/>
              <a:t>15/07/2025</a:t>
            </a:fld>
            <a:endParaRPr lang="en-GB"/>
          </a:p>
        </p:txBody>
      </p:sp>
      <p:sp>
        <p:nvSpPr>
          <p:cNvPr id="5" name="Footer Placeholder 4">
            <a:extLst>
              <a:ext uri="{FF2B5EF4-FFF2-40B4-BE49-F238E27FC236}">
                <a16:creationId xmlns:a16="http://schemas.microsoft.com/office/drawing/2014/main" id="{C8F7CB58-87A8-32FB-9ABA-49F12F97E9B9}"/>
              </a:ext>
            </a:extLst>
          </p:cNvPr>
          <p:cNvSpPr>
            <a:spLocks noGrp="1"/>
          </p:cNvSpPr>
          <p:nvPr>
            <p:ph type="ftr" sz="quarter" idx="11"/>
          </p:nvPr>
        </p:nvSpPr>
        <p:spPr/>
        <p:txBody>
          <a:bodyPr/>
          <a:lstStyle/>
          <a:p>
            <a:r>
              <a:rPr lang="en-GB"/>
              <a:t>PPI release | May 2025</a:t>
            </a:r>
          </a:p>
        </p:txBody>
      </p:sp>
      <p:sp>
        <p:nvSpPr>
          <p:cNvPr id="6" name="Slide Number Placeholder 5">
            <a:extLst>
              <a:ext uri="{FF2B5EF4-FFF2-40B4-BE49-F238E27FC236}">
                <a16:creationId xmlns:a16="http://schemas.microsoft.com/office/drawing/2014/main" id="{B9ECC89E-DFBB-B1E7-04A7-EB170655EFC3}"/>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2057140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B02EE2-0482-4E5A-8286-345E63C6620E}"/>
              </a:ext>
            </a:extLst>
          </p:cNvPr>
          <p:cNvSpPr>
            <a:spLocks noGrp="1"/>
          </p:cNvSpPr>
          <p:nvPr>
            <p:ph type="ctrTitle"/>
          </p:nvPr>
        </p:nvSpPr>
        <p:spPr>
          <a:xfrm>
            <a:off x="1524000" y="1122363"/>
            <a:ext cx="9144000" cy="2387600"/>
          </a:xfrm>
        </p:spPr>
        <p:txBody>
          <a:bodyPr anchor="b"/>
          <a:lstStyle>
            <a:lvl1pPr algn="ctr">
              <a:defRPr sz="3000"/>
            </a:lvl1pPr>
          </a:lstStyle>
          <a:p>
            <a:r>
              <a:rPr lang="nl-NL"/>
              <a:t>Klik om stijl te bewerken</a:t>
            </a:r>
            <a:endParaRPr lang="en-GB"/>
          </a:p>
        </p:txBody>
      </p:sp>
      <p:sp>
        <p:nvSpPr>
          <p:cNvPr id="3" name="Ondertitel 2">
            <a:extLst>
              <a:ext uri="{FF2B5EF4-FFF2-40B4-BE49-F238E27FC236}">
                <a16:creationId xmlns:a16="http://schemas.microsoft.com/office/drawing/2014/main" id="{DA763E77-8784-4206-8D91-8426BA3F1730}"/>
              </a:ext>
            </a:extLst>
          </p:cNvPr>
          <p:cNvSpPr>
            <a:spLocks noGrp="1"/>
          </p:cNvSpPr>
          <p:nvPr>
            <p:ph type="subTitle" idx="1"/>
          </p:nvPr>
        </p:nvSpPr>
        <p:spPr>
          <a:xfrm>
            <a:off x="1524000" y="3602038"/>
            <a:ext cx="9144000" cy="1655762"/>
          </a:xfrm>
        </p:spPr>
        <p:txBody>
          <a:bodyPr/>
          <a:lstStyle>
            <a:lvl1pPr marL="0" indent="0" algn="ctr">
              <a:buNone/>
              <a:defRPr sz="1200"/>
            </a:lvl1pPr>
            <a:lvl2pPr marL="228595" indent="0" algn="ctr">
              <a:buNone/>
              <a:defRPr sz="1000"/>
            </a:lvl2pPr>
            <a:lvl3pPr marL="457189" indent="0" algn="ctr">
              <a:buNone/>
              <a:defRPr sz="900"/>
            </a:lvl3pPr>
            <a:lvl4pPr marL="685784" indent="0" algn="ctr">
              <a:buNone/>
              <a:defRPr sz="800"/>
            </a:lvl4pPr>
            <a:lvl5pPr marL="914378" indent="0" algn="ctr">
              <a:buNone/>
              <a:defRPr sz="800"/>
            </a:lvl5pPr>
            <a:lvl6pPr marL="1142973" indent="0" algn="ctr">
              <a:buNone/>
              <a:defRPr sz="800"/>
            </a:lvl6pPr>
            <a:lvl7pPr marL="1371567" indent="0" algn="ctr">
              <a:buNone/>
              <a:defRPr sz="800"/>
            </a:lvl7pPr>
            <a:lvl8pPr marL="1600162" indent="0" algn="ctr">
              <a:buNone/>
              <a:defRPr sz="800"/>
            </a:lvl8pPr>
            <a:lvl9pPr marL="1828756" indent="0" algn="ctr">
              <a:buNone/>
              <a:defRPr sz="800"/>
            </a:lvl9pPr>
          </a:lstStyle>
          <a:p>
            <a:r>
              <a:rPr lang="nl-NL"/>
              <a:t>Klikken om de ondertitelstijl van het model te bewerken</a:t>
            </a:r>
            <a:endParaRPr lang="en-GB"/>
          </a:p>
        </p:txBody>
      </p:sp>
      <p:sp>
        <p:nvSpPr>
          <p:cNvPr id="4" name="Tijdelijke aanduiding voor datum 3">
            <a:extLst>
              <a:ext uri="{FF2B5EF4-FFF2-40B4-BE49-F238E27FC236}">
                <a16:creationId xmlns:a16="http://schemas.microsoft.com/office/drawing/2014/main" id="{AC58B38C-EFF7-413F-BA73-6D30FCEC9D01}"/>
              </a:ext>
            </a:extLst>
          </p:cNvPr>
          <p:cNvSpPr>
            <a:spLocks noGrp="1"/>
          </p:cNvSpPr>
          <p:nvPr>
            <p:ph type="dt" sz="half" idx="10"/>
          </p:nvPr>
        </p:nvSpPr>
        <p:spPr/>
        <p:txBody>
          <a:bodyPr/>
          <a:lstStyle/>
          <a:p>
            <a:fld id="{B8E5BCD6-2A35-A345-9DB4-452FAABE835A}" type="datetime1">
              <a:rPr lang="en-US" smtClean="0"/>
              <a:t>7/15/2025</a:t>
            </a:fld>
            <a:endParaRPr lang="en-GB"/>
          </a:p>
        </p:txBody>
      </p:sp>
      <p:sp>
        <p:nvSpPr>
          <p:cNvPr id="5" name="Tijdelijke aanduiding voor voettekst 4">
            <a:extLst>
              <a:ext uri="{FF2B5EF4-FFF2-40B4-BE49-F238E27FC236}">
                <a16:creationId xmlns:a16="http://schemas.microsoft.com/office/drawing/2014/main" id="{7BD0FFD9-12C2-4341-A4CA-8EAB623B2457}"/>
              </a:ext>
            </a:extLst>
          </p:cNvPr>
          <p:cNvSpPr>
            <a:spLocks noGrp="1"/>
          </p:cNvSpPr>
          <p:nvPr>
            <p:ph type="ftr" sz="quarter" idx="11"/>
          </p:nvPr>
        </p:nvSpPr>
        <p:spPr/>
        <p:txBody>
          <a:bodyPr/>
          <a:lstStyle/>
          <a:p>
            <a:r>
              <a:rPr lang="en-GB"/>
              <a:t>7th May 2025</a:t>
            </a:r>
          </a:p>
        </p:txBody>
      </p:sp>
      <p:sp>
        <p:nvSpPr>
          <p:cNvPr id="6" name="Tijdelijke aanduiding voor dianummer 5">
            <a:extLst>
              <a:ext uri="{FF2B5EF4-FFF2-40B4-BE49-F238E27FC236}">
                <a16:creationId xmlns:a16="http://schemas.microsoft.com/office/drawing/2014/main" id="{B03AB7B4-8A41-446F-A7A6-97347E42C5B0}"/>
              </a:ext>
            </a:extLst>
          </p:cNvPr>
          <p:cNvSpPr>
            <a:spLocks noGrp="1"/>
          </p:cNvSpPr>
          <p:nvPr>
            <p:ph type="sldNum" sz="quarter" idx="12"/>
          </p:nvPr>
        </p:nvSpPr>
        <p:spPr/>
        <p:txBody>
          <a:body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id="{0B595B76-562B-44E5-9969-79BEE9074E61}"/>
              </a:ext>
            </a:extLst>
          </p:cNvPr>
          <p:cNvSpPr/>
          <p:nvPr userDrawn="1"/>
        </p:nvSpPr>
        <p:spPr>
          <a:xfrm>
            <a:off x="1" y="0"/>
            <a:ext cx="12192000" cy="685800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88"/>
          </a:p>
        </p:txBody>
      </p:sp>
      <p:sp>
        <p:nvSpPr>
          <p:cNvPr id="11" name="Tekstvak 10">
            <a:extLst>
              <a:ext uri="{FF2B5EF4-FFF2-40B4-BE49-F238E27FC236}">
                <a16:creationId xmlns:a16="http://schemas.microsoft.com/office/drawing/2014/main" id="{846EC28B-FDEF-4D2B-B836-F45B6134AE41}"/>
              </a:ext>
            </a:extLst>
          </p:cNvPr>
          <p:cNvSpPr txBox="1"/>
          <p:nvPr userDrawn="1"/>
        </p:nvSpPr>
        <p:spPr>
          <a:xfrm>
            <a:off x="61913" y="820520"/>
            <a:ext cx="12068174" cy="1015663"/>
          </a:xfrm>
          <a:prstGeom prst="rect">
            <a:avLst/>
          </a:prstGeom>
          <a:noFill/>
        </p:spPr>
        <p:txBody>
          <a:bodyPr wrap="square" rtlCol="0">
            <a:spAutoFit/>
          </a:bodyPr>
          <a:lstStyle/>
          <a:p>
            <a:pPr algn="ctr"/>
            <a:r>
              <a:rPr lang="en-GB" sz="3000" b="1">
                <a:solidFill>
                  <a:srgbClr val="CE1126"/>
                </a:solidFill>
                <a:latin typeface="Crimson Text" panose="02000503000000000000" pitchFamily="2" charset="0"/>
                <a:ea typeface="Cambria" panose="02040503050406030204" pitchFamily="18" charset="0"/>
              </a:rPr>
              <a:t>PRESS </a:t>
            </a:r>
          </a:p>
          <a:p>
            <a:pPr algn="ctr"/>
            <a:r>
              <a:rPr lang="en-GB" sz="3000" b="1">
                <a:solidFill>
                  <a:srgbClr val="CE1126"/>
                </a:solidFill>
                <a:latin typeface="Crimson Text" panose="02000503000000000000" pitchFamily="2" charset="0"/>
                <a:ea typeface="Cambria" panose="02040503050406030204" pitchFamily="18" charset="0"/>
              </a:rPr>
              <a:t>RELEASE</a:t>
            </a:r>
          </a:p>
        </p:txBody>
      </p:sp>
      <p:pic>
        <p:nvPicPr>
          <p:cNvPr id="13" name="Afbeelding 12" descr="Afbeelding met tekst, boek&#10;&#10;Automatisch gegenereerde beschrijving">
            <a:extLst>
              <a:ext uri="{FF2B5EF4-FFF2-40B4-BE49-F238E27FC236}">
                <a16:creationId xmlns:a16="http://schemas.microsoft.com/office/drawing/2014/main" id="{F430C907-0E0B-4BF8-B2E8-937406AE61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774" y="250981"/>
            <a:ext cx="3439662" cy="2858852"/>
          </a:xfrm>
          <a:prstGeom prst="rect">
            <a:avLst/>
          </a:prstGeom>
        </p:spPr>
      </p:pic>
      <p:pic>
        <p:nvPicPr>
          <p:cNvPr id="15" name="Afbeelding 14" descr="Afbeelding met teken, tekst, buiten&#10;&#10;Automatisch gegenereerde beschrijving">
            <a:extLst>
              <a:ext uri="{FF2B5EF4-FFF2-40B4-BE49-F238E27FC236}">
                <a16:creationId xmlns:a16="http://schemas.microsoft.com/office/drawing/2014/main" id="{6ABD3FB0-C4FE-40A4-AD35-947352C9B6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01926" y="320880"/>
            <a:ext cx="2894303" cy="2858852"/>
          </a:xfrm>
          <a:prstGeom prst="rect">
            <a:avLst/>
          </a:prstGeom>
        </p:spPr>
      </p:pic>
    </p:spTree>
    <p:extLst>
      <p:ext uri="{BB962C8B-B14F-4D97-AF65-F5344CB8AC3E}">
        <p14:creationId xmlns:p14="http://schemas.microsoft.com/office/powerpoint/2010/main" val="403672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E5BC4-46FB-41ED-BDBA-EA1CFD5C53E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16="http://schemas.microsoft.com/office/drawing/2014/main" id="{823E9BE9-6021-4E6E-8C23-74B6AA83CF64}"/>
              </a:ext>
            </a:extLst>
          </p:cNvPr>
          <p:cNvSpPr>
            <a:spLocks noGrp="1"/>
          </p:cNvSpPr>
          <p:nvPr>
            <p:ph type="dt" sz="half" idx="10"/>
          </p:nvPr>
        </p:nvSpPr>
        <p:spPr/>
        <p:txBody>
          <a:bodyPr/>
          <a:lstStyle/>
          <a:p>
            <a:fld id="{3B7BAD62-21FD-9845-AC46-E6DB3DE5BE32}" type="datetime1">
              <a:rPr lang="en-US" smtClean="0"/>
              <a:t>7/15/2025</a:t>
            </a:fld>
            <a:endParaRPr lang="en-GB"/>
          </a:p>
        </p:txBody>
      </p:sp>
      <p:sp>
        <p:nvSpPr>
          <p:cNvPr id="4" name="Tijdelijke aanduiding voor voettekst 3">
            <a:extLst>
              <a:ext uri="{FF2B5EF4-FFF2-40B4-BE49-F238E27FC236}">
                <a16:creationId xmlns:a16="http://schemas.microsoft.com/office/drawing/2014/main" id="{FB0A4635-0FE4-4DB4-AED5-29135D50BA8C}"/>
              </a:ext>
            </a:extLst>
          </p:cNvPr>
          <p:cNvSpPr>
            <a:spLocks noGrp="1"/>
          </p:cNvSpPr>
          <p:nvPr>
            <p:ph type="ftr" sz="quarter" idx="11"/>
          </p:nvPr>
        </p:nvSpPr>
        <p:spPr/>
        <p:txBody>
          <a:bodyPr/>
          <a:lstStyle/>
          <a:p>
            <a:r>
              <a:rPr lang="en-GB"/>
              <a:t>7th May 2025</a:t>
            </a:r>
          </a:p>
        </p:txBody>
      </p:sp>
      <p:sp>
        <p:nvSpPr>
          <p:cNvPr id="5" name="Tijdelijke aanduiding voor dianummer 4">
            <a:extLst>
              <a:ext uri="{FF2B5EF4-FFF2-40B4-BE49-F238E27FC236}">
                <a16:creationId xmlns:a16="http://schemas.microsoft.com/office/drawing/2014/main" id="{70BF83B5-63DF-42A6-9F4C-6369A70901E7}"/>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3018405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EDAF555-5517-4635-8C18-E8768F59E253}"/>
              </a:ext>
            </a:extLst>
          </p:cNvPr>
          <p:cNvSpPr>
            <a:spLocks noGrp="1"/>
          </p:cNvSpPr>
          <p:nvPr>
            <p:ph type="dt" sz="half" idx="10"/>
          </p:nvPr>
        </p:nvSpPr>
        <p:spPr/>
        <p:txBody>
          <a:bodyPr/>
          <a:lstStyle/>
          <a:p>
            <a:fld id="{03CD6688-6899-0E41-B273-F9355D81D0E0}" type="datetime1">
              <a:rPr lang="en-US" smtClean="0"/>
              <a:t>7/15/2025</a:t>
            </a:fld>
            <a:endParaRPr lang="en-GB"/>
          </a:p>
        </p:txBody>
      </p:sp>
      <p:sp>
        <p:nvSpPr>
          <p:cNvPr id="3" name="Tijdelijke aanduiding voor voettekst 2">
            <a:extLst>
              <a:ext uri="{FF2B5EF4-FFF2-40B4-BE49-F238E27FC236}">
                <a16:creationId xmlns:a16="http://schemas.microsoft.com/office/drawing/2014/main" id="{3FA34D8C-F194-405D-8BDE-5CF06F587115}"/>
              </a:ext>
            </a:extLst>
          </p:cNvPr>
          <p:cNvSpPr>
            <a:spLocks noGrp="1"/>
          </p:cNvSpPr>
          <p:nvPr>
            <p:ph type="ftr" sz="quarter" idx="11"/>
          </p:nvPr>
        </p:nvSpPr>
        <p:spPr/>
        <p:txBody>
          <a:bodyPr/>
          <a:lstStyle/>
          <a:p>
            <a:r>
              <a:rPr lang="en-GB"/>
              <a:t>7th May 2025</a:t>
            </a:r>
          </a:p>
        </p:txBody>
      </p:sp>
      <p:sp>
        <p:nvSpPr>
          <p:cNvPr id="4" name="Tijdelijke aanduiding voor dianummer 3">
            <a:extLst>
              <a:ext uri="{FF2B5EF4-FFF2-40B4-BE49-F238E27FC236}">
                <a16:creationId xmlns:a16="http://schemas.microsoft.com/office/drawing/2014/main" id="{35BFA185-D275-4BA1-B6E3-E3625D692188}"/>
              </a:ext>
            </a:extLst>
          </p:cNvPr>
          <p:cNvSpPr>
            <a:spLocks noGrp="1"/>
          </p:cNvSpPr>
          <p:nvPr>
            <p:ph type="sldNum" sz="quarter" idx="12"/>
          </p:nvPr>
        </p:nvSpPr>
        <p:spPr>
          <a:xfrm>
            <a:off x="4724400" y="6356353"/>
            <a:ext cx="2743200" cy="365125"/>
          </a:xfrm>
        </p:spPr>
        <p:txBody>
          <a:bodyPr/>
          <a:lstStyle>
            <a:lvl1pPr algn="ctr">
              <a:defRPr sz="1000">
                <a:solidFill>
                  <a:schemeClr val="bg1"/>
                </a:solidFill>
                <a:latin typeface="Raleway" pitchFamily="2" charset="0"/>
              </a:defRPr>
            </a:lvl1pPr>
          </a:lstStyle>
          <a:p>
            <a:fld id="{5A54F868-F828-472F-BCFA-81EF005179B6}" type="slidenum">
              <a:rPr lang="en-GB" smtClean="0"/>
              <a:pPr/>
              <a:t>‹#›</a:t>
            </a:fld>
            <a:endParaRPr lang="en-GB"/>
          </a:p>
        </p:txBody>
      </p:sp>
    </p:spTree>
    <p:extLst>
      <p:ext uri="{BB962C8B-B14F-4D97-AF65-F5344CB8AC3E}">
        <p14:creationId xmlns:p14="http://schemas.microsoft.com/office/powerpoint/2010/main" val="2856912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C9890-CC63-4C56-9A46-08D5C4C769A6}"/>
              </a:ext>
            </a:extLst>
          </p:cNvPr>
          <p:cNvSpPr>
            <a:spLocks noGrp="1"/>
          </p:cNvSpPr>
          <p:nvPr>
            <p:ph type="title"/>
          </p:nvPr>
        </p:nvSpPr>
        <p:spPr>
          <a:xfrm>
            <a:off x="839788" y="457200"/>
            <a:ext cx="3932237" cy="1600200"/>
          </a:xfrm>
        </p:spPr>
        <p:txBody>
          <a:bodyPr anchor="b"/>
          <a:lstStyle>
            <a:lvl1pPr>
              <a:defRPr sz="16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D7023023-E014-42A4-BBAB-BD24357AA86E}"/>
              </a:ext>
            </a:extLst>
          </p:cNvPr>
          <p:cNvSpPr>
            <a:spLocks noGrp="1"/>
          </p:cNvSpPr>
          <p:nvPr>
            <p:ph idx="1"/>
          </p:nvPr>
        </p:nvSpPr>
        <p:spPr>
          <a:xfrm>
            <a:off x="5183188" y="987428"/>
            <a:ext cx="6172200" cy="487362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6E69721B-C6B2-4C55-A2D4-ABABAED028C1}"/>
              </a:ext>
            </a:extLst>
          </p:cNvPr>
          <p:cNvSpPr>
            <a:spLocks noGrp="1"/>
          </p:cNvSpPr>
          <p:nvPr>
            <p:ph type="body" sz="half" idx="2"/>
          </p:nvPr>
        </p:nvSpPr>
        <p:spPr>
          <a:xfrm>
            <a:off x="839788" y="2057400"/>
            <a:ext cx="3932237" cy="3811588"/>
          </a:xfrm>
        </p:spPr>
        <p:txBody>
          <a:bodyPr/>
          <a:lstStyle>
            <a:lvl1pPr marL="0" indent="0">
              <a:buNone/>
              <a:defRPr sz="800"/>
            </a:lvl1pPr>
            <a:lvl2pPr marL="228595" indent="0">
              <a:buNone/>
              <a:defRPr sz="700"/>
            </a:lvl2pPr>
            <a:lvl3pPr marL="457189" indent="0">
              <a:buNone/>
              <a:defRPr sz="600"/>
            </a:lvl3pPr>
            <a:lvl4pPr marL="685784" indent="0">
              <a:buNone/>
              <a:defRPr sz="500"/>
            </a:lvl4pPr>
            <a:lvl5pPr marL="914378" indent="0">
              <a:buNone/>
              <a:defRPr sz="500"/>
            </a:lvl5pPr>
            <a:lvl6pPr marL="1142973" indent="0">
              <a:buNone/>
              <a:defRPr sz="500"/>
            </a:lvl6pPr>
            <a:lvl7pPr marL="1371567" indent="0">
              <a:buNone/>
              <a:defRPr sz="500"/>
            </a:lvl7pPr>
            <a:lvl8pPr marL="1600162" indent="0">
              <a:buNone/>
              <a:defRPr sz="500"/>
            </a:lvl8pPr>
            <a:lvl9pPr marL="1828756" indent="0">
              <a:buNone/>
              <a:defRPr sz="5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7DF45B9-AC6D-43FD-94C6-91A85EBF3E6E}"/>
              </a:ext>
            </a:extLst>
          </p:cNvPr>
          <p:cNvSpPr>
            <a:spLocks noGrp="1"/>
          </p:cNvSpPr>
          <p:nvPr>
            <p:ph type="dt" sz="half" idx="10"/>
          </p:nvPr>
        </p:nvSpPr>
        <p:spPr/>
        <p:txBody>
          <a:bodyPr/>
          <a:lstStyle/>
          <a:p>
            <a:fld id="{BB7D999F-C280-3149-9D14-1D9218D2E0B3}" type="datetime1">
              <a:rPr lang="en-US" smtClean="0"/>
              <a:t>7/15/2025</a:t>
            </a:fld>
            <a:endParaRPr lang="en-GB"/>
          </a:p>
        </p:txBody>
      </p:sp>
      <p:sp>
        <p:nvSpPr>
          <p:cNvPr id="6" name="Tijdelijke aanduiding voor voettekst 5">
            <a:extLst>
              <a:ext uri="{FF2B5EF4-FFF2-40B4-BE49-F238E27FC236}">
                <a16:creationId xmlns:a16="http://schemas.microsoft.com/office/drawing/2014/main" id="{66312736-11B9-4A6A-B4DF-E18FF5DBFFC8}"/>
              </a:ext>
            </a:extLst>
          </p:cNvPr>
          <p:cNvSpPr>
            <a:spLocks noGrp="1"/>
          </p:cNvSpPr>
          <p:nvPr>
            <p:ph type="ftr" sz="quarter" idx="11"/>
          </p:nvPr>
        </p:nvSpPr>
        <p:spPr/>
        <p:txBody>
          <a:bodyPr/>
          <a:lstStyle/>
          <a:p>
            <a:r>
              <a:rPr lang="en-GB"/>
              <a:t>7th May 2025</a:t>
            </a:r>
          </a:p>
        </p:txBody>
      </p:sp>
      <p:sp>
        <p:nvSpPr>
          <p:cNvPr id="7" name="Tijdelijke aanduiding voor dianummer 6">
            <a:extLst>
              <a:ext uri="{FF2B5EF4-FFF2-40B4-BE49-F238E27FC236}">
                <a16:creationId xmlns:a16="http://schemas.microsoft.com/office/drawing/2014/main" id="{370F4D33-657E-4D60-AAA2-A67CC327327A}"/>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2387307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4BCF7-4128-48E8-B8F7-9D1DA4A53602}"/>
              </a:ext>
            </a:extLst>
          </p:cNvPr>
          <p:cNvSpPr>
            <a:spLocks noGrp="1"/>
          </p:cNvSpPr>
          <p:nvPr>
            <p:ph type="title"/>
          </p:nvPr>
        </p:nvSpPr>
        <p:spPr>
          <a:xfrm>
            <a:off x="839788" y="457200"/>
            <a:ext cx="3932237" cy="1600200"/>
          </a:xfrm>
        </p:spPr>
        <p:txBody>
          <a:bodyPr anchor="b"/>
          <a:lstStyle>
            <a:lvl1pPr>
              <a:defRPr sz="16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B070FFDF-1A0B-413C-BE49-2A638EA23D57}"/>
              </a:ext>
            </a:extLst>
          </p:cNvPr>
          <p:cNvSpPr>
            <a:spLocks noGrp="1"/>
          </p:cNvSpPr>
          <p:nvPr>
            <p:ph type="pic" idx="1"/>
          </p:nvPr>
        </p:nvSpPr>
        <p:spPr>
          <a:xfrm>
            <a:off x="5183188" y="987428"/>
            <a:ext cx="6172200" cy="4873625"/>
          </a:xfrm>
        </p:spPr>
        <p:txBody>
          <a:bodyPr/>
          <a:lstStyle>
            <a:lvl1pPr marL="0" indent="0">
              <a:buNone/>
              <a:defRPr sz="1600"/>
            </a:lvl1pPr>
            <a:lvl2pPr marL="228595" indent="0">
              <a:buNone/>
              <a:defRPr sz="1400"/>
            </a:lvl2pPr>
            <a:lvl3pPr marL="457189" indent="0">
              <a:buNone/>
              <a:defRPr sz="1200"/>
            </a:lvl3pPr>
            <a:lvl4pPr marL="685784" indent="0">
              <a:buNone/>
              <a:defRPr sz="1000"/>
            </a:lvl4pPr>
            <a:lvl5pPr marL="914378" indent="0">
              <a:buNone/>
              <a:defRPr sz="1000"/>
            </a:lvl5pPr>
            <a:lvl6pPr marL="1142973" indent="0">
              <a:buNone/>
              <a:defRPr sz="1000"/>
            </a:lvl6pPr>
            <a:lvl7pPr marL="1371567" indent="0">
              <a:buNone/>
              <a:defRPr sz="1000"/>
            </a:lvl7pPr>
            <a:lvl8pPr marL="1600162" indent="0">
              <a:buNone/>
              <a:defRPr sz="1000"/>
            </a:lvl8pPr>
            <a:lvl9pPr marL="1828756" indent="0">
              <a:buNone/>
              <a:defRPr sz="1000"/>
            </a:lvl9pPr>
          </a:lstStyle>
          <a:p>
            <a:endParaRPr lang="en-GB"/>
          </a:p>
        </p:txBody>
      </p:sp>
      <p:sp>
        <p:nvSpPr>
          <p:cNvPr id="4" name="Tijdelijke aanduiding voor tekst 3">
            <a:extLst>
              <a:ext uri="{FF2B5EF4-FFF2-40B4-BE49-F238E27FC236}">
                <a16:creationId xmlns:a16="http://schemas.microsoft.com/office/drawing/2014/main" id="{DE8BC8EA-3479-44C9-9FB9-AFF513482404}"/>
              </a:ext>
            </a:extLst>
          </p:cNvPr>
          <p:cNvSpPr>
            <a:spLocks noGrp="1"/>
          </p:cNvSpPr>
          <p:nvPr>
            <p:ph type="body" sz="half" idx="2"/>
          </p:nvPr>
        </p:nvSpPr>
        <p:spPr>
          <a:xfrm>
            <a:off x="839788" y="2057400"/>
            <a:ext cx="3932237" cy="3811588"/>
          </a:xfrm>
        </p:spPr>
        <p:txBody>
          <a:bodyPr/>
          <a:lstStyle>
            <a:lvl1pPr marL="0" indent="0">
              <a:buNone/>
              <a:defRPr sz="800"/>
            </a:lvl1pPr>
            <a:lvl2pPr marL="228595" indent="0">
              <a:buNone/>
              <a:defRPr sz="700"/>
            </a:lvl2pPr>
            <a:lvl3pPr marL="457189" indent="0">
              <a:buNone/>
              <a:defRPr sz="600"/>
            </a:lvl3pPr>
            <a:lvl4pPr marL="685784" indent="0">
              <a:buNone/>
              <a:defRPr sz="500"/>
            </a:lvl4pPr>
            <a:lvl5pPr marL="914378" indent="0">
              <a:buNone/>
              <a:defRPr sz="500"/>
            </a:lvl5pPr>
            <a:lvl6pPr marL="1142973" indent="0">
              <a:buNone/>
              <a:defRPr sz="500"/>
            </a:lvl6pPr>
            <a:lvl7pPr marL="1371567" indent="0">
              <a:buNone/>
              <a:defRPr sz="500"/>
            </a:lvl7pPr>
            <a:lvl8pPr marL="1600162" indent="0">
              <a:buNone/>
              <a:defRPr sz="500"/>
            </a:lvl8pPr>
            <a:lvl9pPr marL="1828756" indent="0">
              <a:buNone/>
              <a:defRPr sz="5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C742705-85FD-4E62-9D62-34A8D3600DBD}"/>
              </a:ext>
            </a:extLst>
          </p:cNvPr>
          <p:cNvSpPr>
            <a:spLocks noGrp="1"/>
          </p:cNvSpPr>
          <p:nvPr>
            <p:ph type="dt" sz="half" idx="10"/>
          </p:nvPr>
        </p:nvSpPr>
        <p:spPr/>
        <p:txBody>
          <a:bodyPr/>
          <a:lstStyle/>
          <a:p>
            <a:fld id="{4BF7E576-0613-524B-AC71-280195682691}" type="datetime1">
              <a:rPr lang="en-US" smtClean="0"/>
              <a:t>7/15/2025</a:t>
            </a:fld>
            <a:endParaRPr lang="en-GB"/>
          </a:p>
        </p:txBody>
      </p:sp>
      <p:sp>
        <p:nvSpPr>
          <p:cNvPr id="6" name="Tijdelijke aanduiding voor voettekst 5">
            <a:extLst>
              <a:ext uri="{FF2B5EF4-FFF2-40B4-BE49-F238E27FC236}">
                <a16:creationId xmlns:a16="http://schemas.microsoft.com/office/drawing/2014/main" id="{44BD5EF7-8676-4DFF-893A-6D0F782A71F5}"/>
              </a:ext>
            </a:extLst>
          </p:cNvPr>
          <p:cNvSpPr>
            <a:spLocks noGrp="1"/>
          </p:cNvSpPr>
          <p:nvPr>
            <p:ph type="ftr" sz="quarter" idx="11"/>
          </p:nvPr>
        </p:nvSpPr>
        <p:spPr/>
        <p:txBody>
          <a:bodyPr/>
          <a:lstStyle/>
          <a:p>
            <a:r>
              <a:rPr lang="en-GB"/>
              <a:t>7th May 2025</a:t>
            </a:r>
          </a:p>
        </p:txBody>
      </p:sp>
      <p:sp>
        <p:nvSpPr>
          <p:cNvPr id="7" name="Tijdelijke aanduiding voor dianummer 6">
            <a:extLst>
              <a:ext uri="{FF2B5EF4-FFF2-40B4-BE49-F238E27FC236}">
                <a16:creationId xmlns:a16="http://schemas.microsoft.com/office/drawing/2014/main" id="{1C976D9A-3F69-472E-99C1-2DC6C0DDF41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858297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2C7DDC-38A3-414B-B627-F5CE335F9C2D}"/>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332B3D90-4C4A-4E9E-8E0D-B3211FD8EFA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3DA0936B-FA89-4361-B210-A9CAC8887A77}"/>
              </a:ext>
            </a:extLst>
          </p:cNvPr>
          <p:cNvSpPr>
            <a:spLocks noGrp="1"/>
          </p:cNvSpPr>
          <p:nvPr>
            <p:ph type="dt" sz="half" idx="10"/>
          </p:nvPr>
        </p:nvSpPr>
        <p:spPr/>
        <p:txBody>
          <a:bodyPr/>
          <a:lstStyle/>
          <a:p>
            <a:fld id="{E43E94A0-6505-4B4E-A4BD-4F8A6AE5E7A6}" type="datetime1">
              <a:rPr lang="en-US" smtClean="0"/>
              <a:t>7/15/2025</a:t>
            </a:fld>
            <a:endParaRPr lang="en-GB"/>
          </a:p>
        </p:txBody>
      </p:sp>
      <p:sp>
        <p:nvSpPr>
          <p:cNvPr id="5" name="Tijdelijke aanduiding voor voettekst 4">
            <a:extLst>
              <a:ext uri="{FF2B5EF4-FFF2-40B4-BE49-F238E27FC236}">
                <a16:creationId xmlns:a16="http://schemas.microsoft.com/office/drawing/2014/main" id="{02F6C4C5-AF56-45D2-B738-E6FD067945E0}"/>
              </a:ext>
            </a:extLst>
          </p:cNvPr>
          <p:cNvSpPr>
            <a:spLocks noGrp="1"/>
          </p:cNvSpPr>
          <p:nvPr>
            <p:ph type="ftr" sz="quarter" idx="11"/>
          </p:nvPr>
        </p:nvSpPr>
        <p:spPr/>
        <p:txBody>
          <a:bodyPr/>
          <a:lstStyle/>
          <a:p>
            <a:r>
              <a:rPr lang="en-GB"/>
              <a:t>7th May 2025</a:t>
            </a:r>
          </a:p>
        </p:txBody>
      </p:sp>
      <p:sp>
        <p:nvSpPr>
          <p:cNvPr id="6" name="Tijdelijke aanduiding voor dianummer 5">
            <a:extLst>
              <a:ext uri="{FF2B5EF4-FFF2-40B4-BE49-F238E27FC236}">
                <a16:creationId xmlns:a16="http://schemas.microsoft.com/office/drawing/2014/main" id="{4DE09A5A-4235-4756-971A-6420C5729CD1}"/>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4062384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DDE3D92-1074-4A2E-9E6C-692004B7340C}"/>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16="http://schemas.microsoft.com/office/drawing/2014/main" id="{D269CF62-A716-4F81-A884-28C6F90125B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18114B08-E388-4AFF-88D9-129D705DE0DA}"/>
              </a:ext>
            </a:extLst>
          </p:cNvPr>
          <p:cNvSpPr>
            <a:spLocks noGrp="1"/>
          </p:cNvSpPr>
          <p:nvPr>
            <p:ph type="dt" sz="half" idx="10"/>
          </p:nvPr>
        </p:nvSpPr>
        <p:spPr/>
        <p:txBody>
          <a:bodyPr/>
          <a:lstStyle/>
          <a:p>
            <a:fld id="{D41950B1-80BF-124B-8839-7FE7C4AF31C2}" type="datetime1">
              <a:rPr lang="en-US" smtClean="0"/>
              <a:t>7/15/2025</a:t>
            </a:fld>
            <a:endParaRPr lang="en-GB"/>
          </a:p>
        </p:txBody>
      </p:sp>
      <p:sp>
        <p:nvSpPr>
          <p:cNvPr id="5" name="Tijdelijke aanduiding voor voettekst 4">
            <a:extLst>
              <a:ext uri="{FF2B5EF4-FFF2-40B4-BE49-F238E27FC236}">
                <a16:creationId xmlns:a16="http://schemas.microsoft.com/office/drawing/2014/main" id="{6A2F76CB-99FC-42A8-B9A2-03EC9FE1AB64}"/>
              </a:ext>
            </a:extLst>
          </p:cNvPr>
          <p:cNvSpPr>
            <a:spLocks noGrp="1"/>
          </p:cNvSpPr>
          <p:nvPr>
            <p:ph type="ftr" sz="quarter" idx="11"/>
          </p:nvPr>
        </p:nvSpPr>
        <p:spPr/>
        <p:txBody>
          <a:bodyPr/>
          <a:lstStyle/>
          <a:p>
            <a:r>
              <a:rPr lang="en-GB"/>
              <a:t>7th May 2025</a:t>
            </a:r>
          </a:p>
        </p:txBody>
      </p:sp>
      <p:sp>
        <p:nvSpPr>
          <p:cNvPr id="6" name="Tijdelijke aanduiding voor dianummer 5">
            <a:extLst>
              <a:ext uri="{FF2B5EF4-FFF2-40B4-BE49-F238E27FC236}">
                <a16:creationId xmlns:a16="http://schemas.microsoft.com/office/drawing/2014/main" id="{96AF27C7-9262-4D50-85FC-FA3A69675B5B}"/>
              </a:ext>
            </a:extLst>
          </p:cNvPr>
          <p:cNvSpPr>
            <a:spLocks noGrp="1"/>
          </p:cNvSpPr>
          <p:nvPr>
            <p:ph type="sldNum" sz="quarter" idx="12"/>
          </p:nvPr>
        </p:nvSpPr>
        <p:spPr/>
        <p:txBody>
          <a:bodyPr/>
          <a:lstStyle/>
          <a:p>
            <a:fld id="{5A54F868-F828-472F-BCFA-81EF005179B6}" type="slidenum">
              <a:rPr lang="en-GB" smtClean="0"/>
              <a:t>‹#›</a:t>
            </a:fld>
            <a:endParaRPr lang="en-GB"/>
          </a:p>
        </p:txBody>
      </p:sp>
    </p:spTree>
    <p:extLst>
      <p:ext uri="{BB962C8B-B14F-4D97-AF65-F5344CB8AC3E}">
        <p14:creationId xmlns:p14="http://schemas.microsoft.com/office/powerpoint/2010/main" val="727534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469F-C726-32D3-C892-CCFBF41DC85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92C2BEE-C0CD-0649-5280-CD04AA2B39B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0AD734E-5507-4F2A-0FBF-23588E9E931D}"/>
              </a:ext>
            </a:extLst>
          </p:cNvPr>
          <p:cNvSpPr>
            <a:spLocks noGrp="1"/>
          </p:cNvSpPr>
          <p:nvPr>
            <p:ph type="dt" sz="half" idx="10"/>
          </p:nvPr>
        </p:nvSpPr>
        <p:spPr/>
        <p:txBody>
          <a:bodyPr/>
          <a:lstStyle/>
          <a:p>
            <a:fld id="{44A847ED-D8E5-4C13-B3AF-C943279421E1}" type="datetime1">
              <a:rPr lang="en-GB" smtClean="0"/>
              <a:t>15/07/2025</a:t>
            </a:fld>
            <a:endParaRPr lang="en-GB"/>
          </a:p>
        </p:txBody>
      </p:sp>
      <p:sp>
        <p:nvSpPr>
          <p:cNvPr id="5" name="Footer Placeholder 4">
            <a:extLst>
              <a:ext uri="{FF2B5EF4-FFF2-40B4-BE49-F238E27FC236}">
                <a16:creationId xmlns:a16="http://schemas.microsoft.com/office/drawing/2014/main" id="{D341D48C-59E7-66A0-130E-CC5119ABF3A3}"/>
              </a:ext>
            </a:extLst>
          </p:cNvPr>
          <p:cNvSpPr>
            <a:spLocks noGrp="1"/>
          </p:cNvSpPr>
          <p:nvPr>
            <p:ph type="ftr" sz="quarter" idx="11"/>
          </p:nvPr>
        </p:nvSpPr>
        <p:spPr/>
        <p:txBody>
          <a:bodyPr/>
          <a:lstStyle/>
          <a:p>
            <a:r>
              <a:rPr lang="en-GB"/>
              <a:t>PPI release | May 2025</a:t>
            </a:r>
          </a:p>
        </p:txBody>
      </p:sp>
      <p:sp>
        <p:nvSpPr>
          <p:cNvPr id="6" name="Slide Number Placeholder 5">
            <a:extLst>
              <a:ext uri="{FF2B5EF4-FFF2-40B4-BE49-F238E27FC236}">
                <a16:creationId xmlns:a16="http://schemas.microsoft.com/office/drawing/2014/main" id="{27F7178F-3663-ABDF-07D1-54CC5764AFBB}"/>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151468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E4DD-A4DF-B54D-C401-526C564EDF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B7B476D-4F8C-AB9D-181A-5D020EB850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6C0F578-F646-4E8B-72F2-DA3FD3C15BF3}"/>
              </a:ext>
            </a:extLst>
          </p:cNvPr>
          <p:cNvSpPr>
            <a:spLocks noGrp="1"/>
          </p:cNvSpPr>
          <p:nvPr>
            <p:ph type="dt" sz="half" idx="10"/>
          </p:nvPr>
        </p:nvSpPr>
        <p:spPr/>
        <p:txBody>
          <a:bodyPr/>
          <a:lstStyle/>
          <a:p>
            <a:fld id="{E2A5E9EE-9CD9-4A0D-AEAC-64F60E7678A6}" type="datetime1">
              <a:rPr lang="en-GB" smtClean="0"/>
              <a:t>15/07/2025</a:t>
            </a:fld>
            <a:endParaRPr lang="en-GB"/>
          </a:p>
        </p:txBody>
      </p:sp>
      <p:sp>
        <p:nvSpPr>
          <p:cNvPr id="5" name="Footer Placeholder 4">
            <a:extLst>
              <a:ext uri="{FF2B5EF4-FFF2-40B4-BE49-F238E27FC236}">
                <a16:creationId xmlns:a16="http://schemas.microsoft.com/office/drawing/2014/main" id="{B4EF199D-B58C-9D36-1BE3-58EDAE69067D}"/>
              </a:ext>
            </a:extLst>
          </p:cNvPr>
          <p:cNvSpPr>
            <a:spLocks noGrp="1"/>
          </p:cNvSpPr>
          <p:nvPr>
            <p:ph type="ftr" sz="quarter" idx="11"/>
          </p:nvPr>
        </p:nvSpPr>
        <p:spPr/>
        <p:txBody>
          <a:bodyPr/>
          <a:lstStyle/>
          <a:p>
            <a:r>
              <a:rPr lang="en-GB"/>
              <a:t>PPI release | May 2025</a:t>
            </a:r>
          </a:p>
        </p:txBody>
      </p:sp>
      <p:sp>
        <p:nvSpPr>
          <p:cNvPr id="6" name="Slide Number Placeholder 5">
            <a:extLst>
              <a:ext uri="{FF2B5EF4-FFF2-40B4-BE49-F238E27FC236}">
                <a16:creationId xmlns:a16="http://schemas.microsoft.com/office/drawing/2014/main" id="{2EB95441-CB8F-5176-BD26-2926ACC30EC4}"/>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201341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EC38-65F7-3688-4051-237E56D687A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892E9B7-1F00-86D4-0552-C56186F645D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C26D2FA-F175-FAB7-9C58-663767D4E6A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9AD4244-D1F7-F9E2-ABCE-36471E93A616}"/>
              </a:ext>
            </a:extLst>
          </p:cNvPr>
          <p:cNvSpPr>
            <a:spLocks noGrp="1"/>
          </p:cNvSpPr>
          <p:nvPr>
            <p:ph type="dt" sz="half" idx="10"/>
          </p:nvPr>
        </p:nvSpPr>
        <p:spPr/>
        <p:txBody>
          <a:bodyPr/>
          <a:lstStyle/>
          <a:p>
            <a:fld id="{B1909EE8-69DD-48C4-A567-4338750AAE75}" type="datetime1">
              <a:rPr lang="en-GB" smtClean="0"/>
              <a:t>15/07/2025</a:t>
            </a:fld>
            <a:endParaRPr lang="en-GB"/>
          </a:p>
        </p:txBody>
      </p:sp>
      <p:sp>
        <p:nvSpPr>
          <p:cNvPr id="6" name="Footer Placeholder 5">
            <a:extLst>
              <a:ext uri="{FF2B5EF4-FFF2-40B4-BE49-F238E27FC236}">
                <a16:creationId xmlns:a16="http://schemas.microsoft.com/office/drawing/2014/main" id="{9B64C457-823E-535D-33A5-6136911B9895}"/>
              </a:ext>
            </a:extLst>
          </p:cNvPr>
          <p:cNvSpPr>
            <a:spLocks noGrp="1"/>
          </p:cNvSpPr>
          <p:nvPr>
            <p:ph type="ftr" sz="quarter" idx="11"/>
          </p:nvPr>
        </p:nvSpPr>
        <p:spPr/>
        <p:txBody>
          <a:bodyPr/>
          <a:lstStyle/>
          <a:p>
            <a:r>
              <a:rPr lang="en-GB"/>
              <a:t>PPI release | May 2025</a:t>
            </a:r>
          </a:p>
        </p:txBody>
      </p:sp>
      <p:sp>
        <p:nvSpPr>
          <p:cNvPr id="7" name="Slide Number Placeholder 6">
            <a:extLst>
              <a:ext uri="{FF2B5EF4-FFF2-40B4-BE49-F238E27FC236}">
                <a16:creationId xmlns:a16="http://schemas.microsoft.com/office/drawing/2014/main" id="{5C5106FA-0418-4425-17C3-92951684FA28}"/>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150112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8F1B-528D-42B9-1D82-4DB40A2259E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98447E0-B927-0AEB-A3EF-FA43AA078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9B22B2E-51C6-E648-AFFA-949B6F3D24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362036D-C228-DD96-59D2-6E73274622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C05643-1FA3-10A8-D3A6-2F4A0DD749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596CE1C5-C22C-F798-5342-DE9A0047788C}"/>
              </a:ext>
            </a:extLst>
          </p:cNvPr>
          <p:cNvSpPr>
            <a:spLocks noGrp="1"/>
          </p:cNvSpPr>
          <p:nvPr>
            <p:ph type="dt" sz="half" idx="10"/>
          </p:nvPr>
        </p:nvSpPr>
        <p:spPr/>
        <p:txBody>
          <a:bodyPr/>
          <a:lstStyle/>
          <a:p>
            <a:fld id="{AEAAAE6A-3317-4975-A2D2-8E81BAE5A48F}" type="datetime1">
              <a:rPr lang="en-GB" smtClean="0"/>
              <a:t>15/07/2025</a:t>
            </a:fld>
            <a:endParaRPr lang="en-GB"/>
          </a:p>
        </p:txBody>
      </p:sp>
      <p:sp>
        <p:nvSpPr>
          <p:cNvPr id="8" name="Footer Placeholder 7">
            <a:extLst>
              <a:ext uri="{FF2B5EF4-FFF2-40B4-BE49-F238E27FC236}">
                <a16:creationId xmlns:a16="http://schemas.microsoft.com/office/drawing/2014/main" id="{643ABCC2-51BE-10E2-BF11-67894F1DB3A5}"/>
              </a:ext>
            </a:extLst>
          </p:cNvPr>
          <p:cNvSpPr>
            <a:spLocks noGrp="1"/>
          </p:cNvSpPr>
          <p:nvPr>
            <p:ph type="ftr" sz="quarter" idx="11"/>
          </p:nvPr>
        </p:nvSpPr>
        <p:spPr/>
        <p:txBody>
          <a:bodyPr/>
          <a:lstStyle/>
          <a:p>
            <a:r>
              <a:rPr lang="en-GB"/>
              <a:t>PPI release | May 2025</a:t>
            </a:r>
          </a:p>
        </p:txBody>
      </p:sp>
      <p:sp>
        <p:nvSpPr>
          <p:cNvPr id="9" name="Slide Number Placeholder 8">
            <a:extLst>
              <a:ext uri="{FF2B5EF4-FFF2-40B4-BE49-F238E27FC236}">
                <a16:creationId xmlns:a16="http://schemas.microsoft.com/office/drawing/2014/main" id="{3507319C-3615-EE77-E9B2-0EE9BF1CCA5D}"/>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331024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1DCF-3690-40F9-7075-700A4E44422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ECF8B55-35F3-34FC-179C-BE52127080DB}"/>
              </a:ext>
            </a:extLst>
          </p:cNvPr>
          <p:cNvSpPr>
            <a:spLocks noGrp="1"/>
          </p:cNvSpPr>
          <p:nvPr>
            <p:ph type="dt" sz="half" idx="10"/>
          </p:nvPr>
        </p:nvSpPr>
        <p:spPr/>
        <p:txBody>
          <a:bodyPr/>
          <a:lstStyle/>
          <a:p>
            <a:fld id="{80C6F40A-2A4B-40C8-BAA4-561A6E8B6B94}" type="datetime1">
              <a:rPr lang="en-GB" smtClean="0"/>
              <a:t>15/07/2025</a:t>
            </a:fld>
            <a:endParaRPr lang="en-GB"/>
          </a:p>
        </p:txBody>
      </p:sp>
      <p:sp>
        <p:nvSpPr>
          <p:cNvPr id="4" name="Footer Placeholder 3">
            <a:extLst>
              <a:ext uri="{FF2B5EF4-FFF2-40B4-BE49-F238E27FC236}">
                <a16:creationId xmlns:a16="http://schemas.microsoft.com/office/drawing/2014/main" id="{B8734B2D-C036-EE0F-3C8C-A9D19C396E3F}"/>
              </a:ext>
            </a:extLst>
          </p:cNvPr>
          <p:cNvSpPr>
            <a:spLocks noGrp="1"/>
          </p:cNvSpPr>
          <p:nvPr>
            <p:ph type="ftr" sz="quarter" idx="11"/>
          </p:nvPr>
        </p:nvSpPr>
        <p:spPr/>
        <p:txBody>
          <a:bodyPr/>
          <a:lstStyle/>
          <a:p>
            <a:r>
              <a:rPr lang="en-GB"/>
              <a:t>PPI release | May 2025</a:t>
            </a:r>
          </a:p>
        </p:txBody>
      </p:sp>
      <p:sp>
        <p:nvSpPr>
          <p:cNvPr id="5" name="Slide Number Placeholder 4">
            <a:extLst>
              <a:ext uri="{FF2B5EF4-FFF2-40B4-BE49-F238E27FC236}">
                <a16:creationId xmlns:a16="http://schemas.microsoft.com/office/drawing/2014/main" id="{3310F074-08D0-C997-15EB-EB0E5F797555}"/>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152631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CF0719-E8B7-E5CA-9B6A-460631251102}"/>
              </a:ext>
            </a:extLst>
          </p:cNvPr>
          <p:cNvSpPr>
            <a:spLocks noGrp="1"/>
          </p:cNvSpPr>
          <p:nvPr>
            <p:ph type="dt" sz="half" idx="10"/>
          </p:nvPr>
        </p:nvSpPr>
        <p:spPr/>
        <p:txBody>
          <a:bodyPr/>
          <a:lstStyle/>
          <a:p>
            <a:fld id="{19D8AA71-155E-4643-9DD4-B934D62EC24D}" type="datetime1">
              <a:rPr lang="en-GB" smtClean="0"/>
              <a:t>15/07/2025</a:t>
            </a:fld>
            <a:endParaRPr lang="en-GB"/>
          </a:p>
        </p:txBody>
      </p:sp>
      <p:sp>
        <p:nvSpPr>
          <p:cNvPr id="3" name="Footer Placeholder 2">
            <a:extLst>
              <a:ext uri="{FF2B5EF4-FFF2-40B4-BE49-F238E27FC236}">
                <a16:creationId xmlns:a16="http://schemas.microsoft.com/office/drawing/2014/main" id="{F564BE70-E131-B5F2-1A83-4CF1A87048B7}"/>
              </a:ext>
            </a:extLst>
          </p:cNvPr>
          <p:cNvSpPr>
            <a:spLocks noGrp="1"/>
          </p:cNvSpPr>
          <p:nvPr>
            <p:ph type="ftr" sz="quarter" idx="11"/>
          </p:nvPr>
        </p:nvSpPr>
        <p:spPr/>
        <p:txBody>
          <a:bodyPr/>
          <a:lstStyle/>
          <a:p>
            <a:r>
              <a:rPr lang="en-GB"/>
              <a:t>PPI release | May 2025</a:t>
            </a:r>
          </a:p>
        </p:txBody>
      </p:sp>
      <p:sp>
        <p:nvSpPr>
          <p:cNvPr id="4" name="Slide Number Placeholder 3">
            <a:extLst>
              <a:ext uri="{FF2B5EF4-FFF2-40B4-BE49-F238E27FC236}">
                <a16:creationId xmlns:a16="http://schemas.microsoft.com/office/drawing/2014/main" id="{9A6AA339-CE85-0804-A642-C25427D3ADBA}"/>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382160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B1A7-67E3-A283-C7C5-D55756EDDDE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44F2262-F2B8-16E3-10DB-49C03FC78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3FFBA8-28AF-8A4E-74CC-E96EAB549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1DA09E-F26A-E24F-1E3E-2B517EEE8101}"/>
              </a:ext>
            </a:extLst>
          </p:cNvPr>
          <p:cNvSpPr>
            <a:spLocks noGrp="1"/>
          </p:cNvSpPr>
          <p:nvPr>
            <p:ph type="dt" sz="half" idx="10"/>
          </p:nvPr>
        </p:nvSpPr>
        <p:spPr/>
        <p:txBody>
          <a:bodyPr/>
          <a:lstStyle/>
          <a:p>
            <a:fld id="{B7CE6828-1C27-4E1E-ACF6-2FC7D67BD447}" type="datetime1">
              <a:rPr lang="en-GB" smtClean="0"/>
              <a:t>15/07/2025</a:t>
            </a:fld>
            <a:endParaRPr lang="en-GB"/>
          </a:p>
        </p:txBody>
      </p:sp>
      <p:sp>
        <p:nvSpPr>
          <p:cNvPr id="6" name="Footer Placeholder 5">
            <a:extLst>
              <a:ext uri="{FF2B5EF4-FFF2-40B4-BE49-F238E27FC236}">
                <a16:creationId xmlns:a16="http://schemas.microsoft.com/office/drawing/2014/main" id="{4B154BBC-E876-A6C3-C4EE-AA531A2D2C2E}"/>
              </a:ext>
            </a:extLst>
          </p:cNvPr>
          <p:cNvSpPr>
            <a:spLocks noGrp="1"/>
          </p:cNvSpPr>
          <p:nvPr>
            <p:ph type="ftr" sz="quarter" idx="11"/>
          </p:nvPr>
        </p:nvSpPr>
        <p:spPr/>
        <p:txBody>
          <a:bodyPr/>
          <a:lstStyle/>
          <a:p>
            <a:r>
              <a:rPr lang="en-GB"/>
              <a:t>PPI release | May 2025</a:t>
            </a:r>
          </a:p>
        </p:txBody>
      </p:sp>
      <p:sp>
        <p:nvSpPr>
          <p:cNvPr id="7" name="Slide Number Placeholder 6">
            <a:extLst>
              <a:ext uri="{FF2B5EF4-FFF2-40B4-BE49-F238E27FC236}">
                <a16:creationId xmlns:a16="http://schemas.microsoft.com/office/drawing/2014/main" id="{005F661C-66F7-421E-1A53-B84E3CCC093B}"/>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316947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8A6F-FB02-D03A-86D2-EF097416DAC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1B16376-FD80-0972-5B21-550DB64F9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AB1DC9-0141-AE09-851F-78B8853498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47BD262-F665-71D9-1D13-A8C2A0112E2E}"/>
              </a:ext>
            </a:extLst>
          </p:cNvPr>
          <p:cNvSpPr>
            <a:spLocks noGrp="1"/>
          </p:cNvSpPr>
          <p:nvPr>
            <p:ph type="dt" sz="half" idx="10"/>
          </p:nvPr>
        </p:nvSpPr>
        <p:spPr/>
        <p:txBody>
          <a:bodyPr/>
          <a:lstStyle/>
          <a:p>
            <a:fld id="{53D8AFA1-86AC-4CA9-9474-EC16271ACCC1}" type="datetime1">
              <a:rPr lang="en-GB" smtClean="0"/>
              <a:t>15/07/2025</a:t>
            </a:fld>
            <a:endParaRPr lang="en-GB"/>
          </a:p>
        </p:txBody>
      </p:sp>
      <p:sp>
        <p:nvSpPr>
          <p:cNvPr id="6" name="Footer Placeholder 5">
            <a:extLst>
              <a:ext uri="{FF2B5EF4-FFF2-40B4-BE49-F238E27FC236}">
                <a16:creationId xmlns:a16="http://schemas.microsoft.com/office/drawing/2014/main" id="{5DB319FC-3FFD-A77A-10A6-3EF58F08924B}"/>
              </a:ext>
            </a:extLst>
          </p:cNvPr>
          <p:cNvSpPr>
            <a:spLocks noGrp="1"/>
          </p:cNvSpPr>
          <p:nvPr>
            <p:ph type="ftr" sz="quarter" idx="11"/>
          </p:nvPr>
        </p:nvSpPr>
        <p:spPr/>
        <p:txBody>
          <a:bodyPr/>
          <a:lstStyle/>
          <a:p>
            <a:r>
              <a:rPr lang="en-GB"/>
              <a:t>PPI release | May 2025</a:t>
            </a:r>
          </a:p>
        </p:txBody>
      </p:sp>
      <p:sp>
        <p:nvSpPr>
          <p:cNvPr id="7" name="Slide Number Placeholder 6">
            <a:extLst>
              <a:ext uri="{FF2B5EF4-FFF2-40B4-BE49-F238E27FC236}">
                <a16:creationId xmlns:a16="http://schemas.microsoft.com/office/drawing/2014/main" id="{1DFB4704-B2C8-6E1E-DCF6-B5EE1BF6E032}"/>
              </a:ext>
            </a:extLst>
          </p:cNvPr>
          <p:cNvSpPr>
            <a:spLocks noGrp="1"/>
          </p:cNvSpPr>
          <p:nvPr>
            <p:ph type="sldNum" sz="quarter" idx="12"/>
          </p:nvPr>
        </p:nvSpPr>
        <p:spPr/>
        <p:txBody>
          <a:bodyPr/>
          <a:lstStyle/>
          <a:p>
            <a:fld id="{8978033F-3856-4341-9E29-13FFD02E3FF7}" type="slidenum">
              <a:rPr lang="en-GB" smtClean="0"/>
              <a:t>‹#›</a:t>
            </a:fld>
            <a:endParaRPr lang="en-GB"/>
          </a:p>
        </p:txBody>
      </p:sp>
    </p:spTree>
    <p:extLst>
      <p:ext uri="{BB962C8B-B14F-4D97-AF65-F5344CB8AC3E}">
        <p14:creationId xmlns:p14="http://schemas.microsoft.com/office/powerpoint/2010/main" val="137215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22254-0A7D-2FCC-4367-A4F23A951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DE5076FB-001E-232A-3F78-8EB3B2E3B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90B524-39B8-C782-C398-9F99406FF4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CC2FFE4-D99C-4B09-9E09-6AB5B5CA88B9}" type="datetime1">
              <a:rPr lang="en-GB" smtClean="0"/>
              <a:t>15/07/2025</a:t>
            </a:fld>
            <a:endParaRPr lang="en-GB"/>
          </a:p>
        </p:txBody>
      </p:sp>
      <p:sp>
        <p:nvSpPr>
          <p:cNvPr id="5" name="Footer Placeholder 4">
            <a:extLst>
              <a:ext uri="{FF2B5EF4-FFF2-40B4-BE49-F238E27FC236}">
                <a16:creationId xmlns:a16="http://schemas.microsoft.com/office/drawing/2014/main" id="{14622594-CEEB-4819-173B-A4D97B860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PPI release | May 2025</a:t>
            </a:r>
          </a:p>
        </p:txBody>
      </p:sp>
      <p:sp>
        <p:nvSpPr>
          <p:cNvPr id="6" name="Slide Number Placeholder 5">
            <a:extLst>
              <a:ext uri="{FF2B5EF4-FFF2-40B4-BE49-F238E27FC236}">
                <a16:creationId xmlns:a16="http://schemas.microsoft.com/office/drawing/2014/main" id="{216561ED-B322-4BA0-E926-A3B86E50ED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978033F-3856-4341-9E29-13FFD02E3FF7}" type="slidenum">
              <a:rPr lang="en-GB" smtClean="0"/>
              <a:t>‹#›</a:t>
            </a:fld>
            <a:endParaRPr lang="en-GB"/>
          </a:p>
        </p:txBody>
      </p:sp>
      <p:sp>
        <p:nvSpPr>
          <p:cNvPr id="7" name="Rectangle 6">
            <a:extLst>
              <a:ext uri="{FF2B5EF4-FFF2-40B4-BE49-F238E27FC236}">
                <a16:creationId xmlns:a16="http://schemas.microsoft.com/office/drawing/2014/main" id="{2C370832-3944-28D5-2B00-7E6A86215E78}"/>
              </a:ext>
            </a:extLst>
          </p:cNvPr>
          <p:cNvSpPr/>
          <p:nvPr userDrawn="1"/>
        </p:nvSpPr>
        <p:spPr>
          <a:xfrm>
            <a:off x="0" y="6253163"/>
            <a:ext cx="12192000" cy="604837"/>
          </a:xfrm>
          <a:prstGeom prst="rect">
            <a:avLst/>
          </a:prstGeom>
          <a:solidFill>
            <a:srgbClr val="210D6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bg1"/>
              </a:solidFill>
            </a:endParaRPr>
          </a:p>
        </p:txBody>
      </p:sp>
      <p:pic>
        <p:nvPicPr>
          <p:cNvPr id="8" name="Picture 7" descr="A white circle with blue text and a graph in the middle&#10;&#10;AI-generated content may be incorrect.">
            <a:extLst>
              <a:ext uri="{FF2B5EF4-FFF2-40B4-BE49-F238E27FC236}">
                <a16:creationId xmlns:a16="http://schemas.microsoft.com/office/drawing/2014/main" id="{1CEDFD8E-D1F8-E1F6-DC93-7BB3BEDBE08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0946" y="6309592"/>
            <a:ext cx="475891" cy="475891"/>
          </a:xfrm>
          <a:prstGeom prst="rect">
            <a:avLst/>
          </a:prstGeom>
        </p:spPr>
      </p:pic>
      <p:sp>
        <p:nvSpPr>
          <p:cNvPr id="9" name="TextBox 8">
            <a:extLst>
              <a:ext uri="{FF2B5EF4-FFF2-40B4-BE49-F238E27FC236}">
                <a16:creationId xmlns:a16="http://schemas.microsoft.com/office/drawing/2014/main" id="{7845C3E6-AAAD-574D-62BD-556E4B45C18B}"/>
              </a:ext>
            </a:extLst>
          </p:cNvPr>
          <p:cNvSpPr txBox="1"/>
          <p:nvPr userDrawn="1"/>
        </p:nvSpPr>
        <p:spPr>
          <a:xfrm>
            <a:off x="548211" y="6348049"/>
            <a:ext cx="2044461" cy="430887"/>
          </a:xfrm>
          <a:prstGeom prst="rect">
            <a:avLst/>
          </a:prstGeom>
          <a:noFill/>
        </p:spPr>
        <p:txBody>
          <a:bodyPr wrap="square" rtlCol="0">
            <a:spAutoFit/>
          </a:bodyPr>
          <a:lstStyle/>
          <a:p>
            <a:r>
              <a:rPr lang="en-US" sz="1050" b="1" dirty="0">
                <a:solidFill>
                  <a:schemeClr val="bg1"/>
                </a:solidFill>
                <a:latin typeface="Century Gothic" panose="020B0502020202020204" pitchFamily="34" charset="0"/>
              </a:rPr>
              <a:t>Ghana </a:t>
            </a:r>
          </a:p>
          <a:p>
            <a:r>
              <a:rPr lang="en-US" sz="1050" b="1" dirty="0">
                <a:solidFill>
                  <a:schemeClr val="bg1"/>
                </a:solidFill>
                <a:latin typeface="Century Gothic" panose="020B0502020202020204" pitchFamily="34" charset="0"/>
              </a:rPr>
              <a:t>Statistical Service</a:t>
            </a:r>
            <a:endParaRPr lang="en-GB" sz="105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9134699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319831-A940-49C3-9448-2A67A90891C6}"/>
              </a:ext>
            </a:extLst>
          </p:cNvPr>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16="http://schemas.microsoft.com/office/drawing/2014/main" id="{46897573-D04C-47D6-A35E-296F009B5116}"/>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16="http://schemas.microsoft.com/office/drawing/2014/main" id="{C319A2FC-F61B-464E-94F3-E635677C8B63}"/>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600">
                <a:solidFill>
                  <a:schemeClr val="tx1">
                    <a:tint val="75000"/>
                  </a:schemeClr>
                </a:solidFill>
              </a:defRPr>
            </a:lvl1pPr>
          </a:lstStyle>
          <a:p>
            <a:fld id="{1479DA4B-F99D-874B-9CF1-0033BDF627D6}" type="datetime1">
              <a:rPr lang="en-US" smtClean="0"/>
              <a:t>7/15/2025</a:t>
            </a:fld>
            <a:endParaRPr lang="en-GB"/>
          </a:p>
        </p:txBody>
      </p:sp>
      <p:sp>
        <p:nvSpPr>
          <p:cNvPr id="5" name="Tijdelijke aanduiding voor voettekst 4">
            <a:extLst>
              <a:ext uri="{FF2B5EF4-FFF2-40B4-BE49-F238E27FC236}">
                <a16:creationId xmlns:a16="http://schemas.microsoft.com/office/drawing/2014/main" id="{ECA98F8F-373C-43C9-A39F-0D4F8AB68DE4}"/>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600">
                <a:solidFill>
                  <a:schemeClr val="tx1">
                    <a:tint val="75000"/>
                  </a:schemeClr>
                </a:solidFill>
              </a:defRPr>
            </a:lvl1pPr>
          </a:lstStyle>
          <a:p>
            <a:r>
              <a:rPr lang="en-GB"/>
              <a:t>7th May 2025</a:t>
            </a:r>
          </a:p>
        </p:txBody>
      </p:sp>
      <p:sp>
        <p:nvSpPr>
          <p:cNvPr id="6" name="Tijdelijke aanduiding voor dianummer 5">
            <a:extLst>
              <a:ext uri="{FF2B5EF4-FFF2-40B4-BE49-F238E27FC236}">
                <a16:creationId xmlns:a16="http://schemas.microsoft.com/office/drawing/2014/main" id="{423591C6-29A5-4096-9B99-DF8DA17B0E94}"/>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600">
                <a:solidFill>
                  <a:schemeClr val="tx1">
                    <a:tint val="75000"/>
                  </a:schemeClr>
                </a:solidFill>
              </a:defRPr>
            </a:lvl1pPr>
          </a:lstStyle>
          <a:p>
            <a:fld id="{5A54F868-F828-472F-BCFA-81EF005179B6}" type="slidenum">
              <a:rPr lang="en-GB" smtClean="0"/>
              <a:t>‹#›</a:t>
            </a:fld>
            <a:endParaRPr lang="en-GB"/>
          </a:p>
        </p:txBody>
      </p:sp>
      <p:sp>
        <p:nvSpPr>
          <p:cNvPr id="7" name="Rechthoek 6">
            <a:extLst>
              <a:ext uri="{FF2B5EF4-FFF2-40B4-BE49-F238E27FC236}">
                <a16:creationId xmlns:a16="http://schemas.microsoft.com/office/drawing/2014/main" id="{AD9AF603-83A2-45F0-93F2-49DF7DB48662}"/>
              </a:ext>
            </a:extLst>
          </p:cNvPr>
          <p:cNvSpPr/>
          <p:nvPr userDrawn="1"/>
        </p:nvSpPr>
        <p:spPr>
          <a:xfrm>
            <a:off x="1" y="6038850"/>
            <a:ext cx="12192000" cy="819150"/>
          </a:xfrm>
          <a:prstGeom prst="rect">
            <a:avLst/>
          </a:prstGeom>
          <a:solidFill>
            <a:srgbClr val="3828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sz="1788"/>
          </a:p>
        </p:txBody>
      </p:sp>
      <p:pic>
        <p:nvPicPr>
          <p:cNvPr id="8" name="Afbeelding 7" descr="Afbeelding met teken, tekst, buiten&#10;&#10;Automatisch gegenereerde beschrijving">
            <a:extLst>
              <a:ext uri="{FF2B5EF4-FFF2-40B4-BE49-F238E27FC236}">
                <a16:creationId xmlns:a16="http://schemas.microsoft.com/office/drawing/2014/main" id="{AF6EB7C5-6DF5-4D02-8ECC-976E065F472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73621" y="6136030"/>
            <a:ext cx="632538" cy="624790"/>
          </a:xfrm>
          <a:prstGeom prst="rect">
            <a:avLst/>
          </a:prstGeom>
        </p:spPr>
      </p:pic>
      <p:sp>
        <p:nvSpPr>
          <p:cNvPr id="9" name="Tekstvak 8">
            <a:extLst>
              <a:ext uri="{FF2B5EF4-FFF2-40B4-BE49-F238E27FC236}">
                <a16:creationId xmlns:a16="http://schemas.microsoft.com/office/drawing/2014/main" id="{A4A79C9C-D3EF-42AB-8D00-F073271B9861}"/>
              </a:ext>
            </a:extLst>
          </p:cNvPr>
          <p:cNvSpPr txBox="1"/>
          <p:nvPr userDrawn="1"/>
        </p:nvSpPr>
        <p:spPr>
          <a:xfrm>
            <a:off x="769146" y="6125261"/>
            <a:ext cx="2269891" cy="642612"/>
          </a:xfrm>
          <a:prstGeom prst="rect">
            <a:avLst/>
          </a:prstGeom>
          <a:noFill/>
        </p:spPr>
        <p:txBody>
          <a:bodyPr wrap="square" rtlCol="0">
            <a:spAutoFit/>
          </a:bodyPr>
          <a:lstStyle/>
          <a:p>
            <a:r>
              <a:rPr lang="en-GB" sz="1788">
                <a:solidFill>
                  <a:schemeClr val="bg1"/>
                </a:solidFill>
                <a:latin typeface="Raleway" panose="020B0503030101060003" pitchFamily="34" charset="0"/>
              </a:rPr>
              <a:t>Ghana</a:t>
            </a:r>
          </a:p>
          <a:p>
            <a:r>
              <a:rPr lang="en-GB" sz="1788">
                <a:solidFill>
                  <a:schemeClr val="bg1"/>
                </a:solidFill>
                <a:latin typeface="Raleway" panose="020B0503030101060003" pitchFamily="34" charset="0"/>
              </a:rPr>
              <a:t>Statistical Service</a:t>
            </a:r>
          </a:p>
        </p:txBody>
      </p:sp>
      <p:sp>
        <p:nvSpPr>
          <p:cNvPr id="10" name="Tekstvak 9">
            <a:extLst>
              <a:ext uri="{FF2B5EF4-FFF2-40B4-BE49-F238E27FC236}">
                <a16:creationId xmlns:a16="http://schemas.microsoft.com/office/drawing/2014/main" id="{CF5953A1-F349-4E8C-87F7-96E96C7F8423}"/>
              </a:ext>
            </a:extLst>
          </p:cNvPr>
          <p:cNvSpPr txBox="1"/>
          <p:nvPr userDrawn="1"/>
        </p:nvSpPr>
        <p:spPr>
          <a:xfrm>
            <a:off x="9869717" y="6125260"/>
            <a:ext cx="2148665" cy="642612"/>
          </a:xfrm>
          <a:prstGeom prst="rect">
            <a:avLst/>
          </a:prstGeom>
          <a:noFill/>
        </p:spPr>
        <p:txBody>
          <a:bodyPr wrap="square" rtlCol="0">
            <a:spAutoFit/>
          </a:bodyPr>
          <a:lstStyle/>
          <a:p>
            <a:pPr algn="r"/>
            <a:r>
              <a:rPr lang="en-GB" sz="1788" dirty="0">
                <a:solidFill>
                  <a:schemeClr val="bg1"/>
                </a:solidFill>
                <a:latin typeface="Raleway" panose="020B0503030101060003" pitchFamily="34" charset="0"/>
              </a:rPr>
              <a:t>CPI release</a:t>
            </a:r>
          </a:p>
          <a:p>
            <a:pPr algn="r"/>
            <a:r>
              <a:rPr lang="en-GB" sz="1788" dirty="0">
                <a:solidFill>
                  <a:schemeClr val="bg1"/>
                </a:solidFill>
                <a:latin typeface="Raleway" panose="020B0503030101060003" pitchFamily="34" charset="0"/>
              </a:rPr>
              <a:t>April  2025 </a:t>
            </a:r>
          </a:p>
        </p:txBody>
      </p:sp>
      <p:sp>
        <p:nvSpPr>
          <p:cNvPr id="11" name="Tijdelijke aanduiding voor dianummer 3">
            <a:extLst>
              <a:ext uri="{FF2B5EF4-FFF2-40B4-BE49-F238E27FC236}">
                <a16:creationId xmlns:a16="http://schemas.microsoft.com/office/drawing/2014/main" id="{4966CD53-6C87-76CB-DBA8-6E8EB8550C33}"/>
              </a:ext>
            </a:extLst>
          </p:cNvPr>
          <p:cNvSpPr txBox="1">
            <a:spLocks/>
          </p:cNvSpPr>
          <p:nvPr userDrawn="1"/>
        </p:nvSpPr>
        <p:spPr>
          <a:xfrm>
            <a:off x="4724400" y="6356353"/>
            <a:ext cx="2743200" cy="365125"/>
          </a:xfrm>
          <a:prstGeom prst="rect">
            <a:avLst/>
          </a:prstGeom>
        </p:spPr>
        <p:txBody>
          <a:bodyPr/>
          <a:lstStyle>
            <a:defPPr>
              <a:defRPr lang="en-US"/>
            </a:defPPr>
            <a:lvl1pPr marL="0" algn="ctr" defTabSz="1815542" rtl="0" eaLnBrk="1" latinLnBrk="0" hangingPunct="1">
              <a:defRPr sz="2000" kern="1200">
                <a:solidFill>
                  <a:schemeClr val="bg1"/>
                </a:solidFill>
                <a:latin typeface="Raleway" pitchFamily="2" charset="0"/>
                <a:ea typeface="+mn-ea"/>
                <a:cs typeface="+mn-cs"/>
              </a:defRPr>
            </a:lvl1pPr>
            <a:lvl2pPr marL="907771" algn="l" defTabSz="1815542" rtl="0" eaLnBrk="1" latinLnBrk="0" hangingPunct="1">
              <a:defRPr sz="3575" kern="1200">
                <a:solidFill>
                  <a:schemeClr val="tx1"/>
                </a:solidFill>
                <a:latin typeface="+mn-lt"/>
                <a:ea typeface="+mn-ea"/>
                <a:cs typeface="+mn-cs"/>
              </a:defRPr>
            </a:lvl2pPr>
            <a:lvl3pPr marL="1815542" algn="l" defTabSz="1815542" rtl="0" eaLnBrk="1" latinLnBrk="0" hangingPunct="1">
              <a:defRPr sz="3575" kern="1200">
                <a:solidFill>
                  <a:schemeClr val="tx1"/>
                </a:solidFill>
                <a:latin typeface="+mn-lt"/>
                <a:ea typeface="+mn-ea"/>
                <a:cs typeface="+mn-cs"/>
              </a:defRPr>
            </a:lvl3pPr>
            <a:lvl4pPr marL="2723313" algn="l" defTabSz="1815542" rtl="0" eaLnBrk="1" latinLnBrk="0" hangingPunct="1">
              <a:defRPr sz="3575" kern="1200">
                <a:solidFill>
                  <a:schemeClr val="tx1"/>
                </a:solidFill>
                <a:latin typeface="+mn-lt"/>
                <a:ea typeface="+mn-ea"/>
                <a:cs typeface="+mn-cs"/>
              </a:defRPr>
            </a:lvl4pPr>
            <a:lvl5pPr marL="3631081" algn="l" defTabSz="1815542" rtl="0" eaLnBrk="1" latinLnBrk="0" hangingPunct="1">
              <a:defRPr sz="3575" kern="1200">
                <a:solidFill>
                  <a:schemeClr val="tx1"/>
                </a:solidFill>
                <a:latin typeface="+mn-lt"/>
                <a:ea typeface="+mn-ea"/>
                <a:cs typeface="+mn-cs"/>
              </a:defRPr>
            </a:lvl5pPr>
            <a:lvl6pPr marL="4538852" algn="l" defTabSz="1815542" rtl="0" eaLnBrk="1" latinLnBrk="0" hangingPunct="1">
              <a:defRPr sz="3575" kern="1200">
                <a:solidFill>
                  <a:schemeClr val="tx1"/>
                </a:solidFill>
                <a:latin typeface="+mn-lt"/>
                <a:ea typeface="+mn-ea"/>
                <a:cs typeface="+mn-cs"/>
              </a:defRPr>
            </a:lvl6pPr>
            <a:lvl7pPr marL="5446621" algn="l" defTabSz="1815542" rtl="0" eaLnBrk="1" latinLnBrk="0" hangingPunct="1">
              <a:defRPr sz="3575" kern="1200">
                <a:solidFill>
                  <a:schemeClr val="tx1"/>
                </a:solidFill>
                <a:latin typeface="+mn-lt"/>
                <a:ea typeface="+mn-ea"/>
                <a:cs typeface="+mn-cs"/>
              </a:defRPr>
            </a:lvl7pPr>
            <a:lvl8pPr marL="6354390" algn="l" defTabSz="1815542" rtl="0" eaLnBrk="1" latinLnBrk="0" hangingPunct="1">
              <a:defRPr sz="3575" kern="1200">
                <a:solidFill>
                  <a:schemeClr val="tx1"/>
                </a:solidFill>
                <a:latin typeface="+mn-lt"/>
                <a:ea typeface="+mn-ea"/>
                <a:cs typeface="+mn-cs"/>
              </a:defRPr>
            </a:lvl8pPr>
            <a:lvl9pPr marL="7262161" algn="l" defTabSz="1815542" rtl="0" eaLnBrk="1" latinLnBrk="0" hangingPunct="1">
              <a:defRPr sz="3575" kern="1200">
                <a:solidFill>
                  <a:schemeClr val="tx1"/>
                </a:solidFill>
                <a:latin typeface="+mn-lt"/>
                <a:ea typeface="+mn-ea"/>
                <a:cs typeface="+mn-cs"/>
              </a:defRPr>
            </a:lvl9pPr>
          </a:lstStyle>
          <a:p>
            <a:fld id="{5A54F868-F828-472F-BCFA-81EF005179B6}" type="slidenum">
              <a:rPr lang="en-GB" sz="1000" smtClean="0"/>
              <a:pPr/>
              <a:t>‹#›</a:t>
            </a:fld>
            <a:endParaRPr lang="en-GB" sz="1000"/>
          </a:p>
        </p:txBody>
      </p:sp>
    </p:spTree>
    <p:extLst>
      <p:ext uri="{BB962C8B-B14F-4D97-AF65-F5344CB8AC3E}">
        <p14:creationId xmlns:p14="http://schemas.microsoft.com/office/powerpoint/2010/main" val="311798013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Lst>
  <p:hf sldNum="0" hdr="0" ftr="0"/>
  <p:txStyles>
    <p:titleStyle>
      <a:lvl1pPr algn="l" defTabSz="457189"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298" indent="-114298" algn="l" defTabSz="457189"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892" indent="-114298" algn="l" defTabSz="457189"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486" indent="-114298" algn="l" defTabSz="457189"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081" indent="-114298"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675" indent="-114298"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270" indent="-114298"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864" indent="-114298"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459" indent="-114298"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053" indent="-114298" algn="l" defTabSz="457189"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189" rtl="0" eaLnBrk="1" latinLnBrk="0" hangingPunct="1">
        <a:defRPr sz="900" kern="1200">
          <a:solidFill>
            <a:schemeClr val="tx1"/>
          </a:solidFill>
          <a:latin typeface="+mn-lt"/>
          <a:ea typeface="+mn-ea"/>
          <a:cs typeface="+mn-cs"/>
        </a:defRPr>
      </a:lvl1pPr>
      <a:lvl2pPr marL="228595" algn="l" defTabSz="457189" rtl="0" eaLnBrk="1" latinLnBrk="0" hangingPunct="1">
        <a:defRPr sz="900" kern="1200">
          <a:solidFill>
            <a:schemeClr val="tx1"/>
          </a:solidFill>
          <a:latin typeface="+mn-lt"/>
          <a:ea typeface="+mn-ea"/>
          <a:cs typeface="+mn-cs"/>
        </a:defRPr>
      </a:lvl2pPr>
      <a:lvl3pPr marL="457189" algn="l" defTabSz="457189" rtl="0" eaLnBrk="1" latinLnBrk="0" hangingPunct="1">
        <a:defRPr sz="900" kern="1200">
          <a:solidFill>
            <a:schemeClr val="tx1"/>
          </a:solidFill>
          <a:latin typeface="+mn-lt"/>
          <a:ea typeface="+mn-ea"/>
          <a:cs typeface="+mn-cs"/>
        </a:defRPr>
      </a:lvl3pPr>
      <a:lvl4pPr marL="685784" algn="l" defTabSz="457189" rtl="0" eaLnBrk="1" latinLnBrk="0" hangingPunct="1">
        <a:defRPr sz="900" kern="1200">
          <a:solidFill>
            <a:schemeClr val="tx1"/>
          </a:solidFill>
          <a:latin typeface="+mn-lt"/>
          <a:ea typeface="+mn-ea"/>
          <a:cs typeface="+mn-cs"/>
        </a:defRPr>
      </a:lvl4pPr>
      <a:lvl5pPr marL="914378" algn="l" defTabSz="457189" rtl="0" eaLnBrk="1" latinLnBrk="0" hangingPunct="1">
        <a:defRPr sz="900" kern="1200">
          <a:solidFill>
            <a:schemeClr val="tx1"/>
          </a:solidFill>
          <a:latin typeface="+mn-lt"/>
          <a:ea typeface="+mn-ea"/>
          <a:cs typeface="+mn-cs"/>
        </a:defRPr>
      </a:lvl5pPr>
      <a:lvl6pPr marL="1142973" algn="l" defTabSz="457189" rtl="0" eaLnBrk="1" latinLnBrk="0" hangingPunct="1">
        <a:defRPr sz="900" kern="1200">
          <a:solidFill>
            <a:schemeClr val="tx1"/>
          </a:solidFill>
          <a:latin typeface="+mn-lt"/>
          <a:ea typeface="+mn-ea"/>
          <a:cs typeface="+mn-cs"/>
        </a:defRPr>
      </a:lvl6pPr>
      <a:lvl7pPr marL="1371567" algn="l" defTabSz="457189" rtl="0" eaLnBrk="1" latinLnBrk="0" hangingPunct="1">
        <a:defRPr sz="900" kern="1200">
          <a:solidFill>
            <a:schemeClr val="tx1"/>
          </a:solidFill>
          <a:latin typeface="+mn-lt"/>
          <a:ea typeface="+mn-ea"/>
          <a:cs typeface="+mn-cs"/>
        </a:defRPr>
      </a:lvl7pPr>
      <a:lvl8pPr marL="1600162" algn="l" defTabSz="457189" rtl="0" eaLnBrk="1" latinLnBrk="0" hangingPunct="1">
        <a:defRPr sz="900" kern="1200">
          <a:solidFill>
            <a:schemeClr val="tx1"/>
          </a:solidFill>
          <a:latin typeface="+mn-lt"/>
          <a:ea typeface="+mn-ea"/>
          <a:cs typeface="+mn-cs"/>
        </a:defRPr>
      </a:lvl8pPr>
      <a:lvl9pPr marL="1828756" algn="l" defTabSz="457189"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anthony.krakah@statsghana.gov.gh"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7635" y="1541597"/>
            <a:ext cx="4385993" cy="660401"/>
          </a:xfrm>
        </p:spPr>
        <p:txBody>
          <a:bodyPr/>
          <a:lstStyle/>
          <a:p>
            <a:r>
              <a:rPr lang="en-US" sz="3200" b="1" dirty="0">
                <a:solidFill>
                  <a:srgbClr val="000000"/>
                </a:solidFill>
                <a:latin typeface="Trebuchet MS" panose="020B0603020202020204" pitchFamily="34" charset="0"/>
                <a:cs typeface="Century Gothic" panose="020B0502020202020204" charset="0"/>
              </a:rPr>
              <a:t>PRESS RELEASE</a:t>
            </a:r>
            <a:endParaRPr lang="en-US" sz="3200" b="1" dirty="0">
              <a:latin typeface="Trebuchet MS" panose="020B0603020202020204" pitchFamily="34" charset="0"/>
              <a:cs typeface="Century Gothic" panose="020B0502020202020204" charset="0"/>
            </a:endParaRPr>
          </a:p>
        </p:txBody>
      </p:sp>
      <p:sp>
        <p:nvSpPr>
          <p:cNvPr id="5" name="Subtitle 4"/>
          <p:cNvSpPr>
            <a:spLocks noGrp="1"/>
          </p:cNvSpPr>
          <p:nvPr>
            <p:ph type="subTitle" idx="1"/>
          </p:nvPr>
        </p:nvSpPr>
        <p:spPr>
          <a:xfrm>
            <a:off x="835465" y="2389842"/>
            <a:ext cx="6570391" cy="1763058"/>
          </a:xfrm>
        </p:spPr>
        <p:txBody>
          <a:bodyPr>
            <a:normAutofit/>
          </a:bodyPr>
          <a:lstStyle/>
          <a:p>
            <a:r>
              <a:rPr lang="en-US" sz="3600" b="1" dirty="0">
                <a:solidFill>
                  <a:srgbClr val="002060"/>
                </a:solidFill>
                <a:latin typeface="Trebuchet MS" panose="020B0603020202020204" pitchFamily="34" charset="0"/>
              </a:rPr>
              <a:t>GHANA, JUNE 2025 </a:t>
            </a:r>
          </a:p>
          <a:p>
            <a:r>
              <a:rPr lang="en-US" sz="3600" b="1" dirty="0">
                <a:solidFill>
                  <a:srgbClr val="002060"/>
                </a:solidFill>
                <a:latin typeface="Trebuchet MS" panose="020B0603020202020204" pitchFamily="34" charset="0"/>
              </a:rPr>
              <a:t>PRODUCER PRICE INDEX AND INFLATION </a:t>
            </a:r>
          </a:p>
        </p:txBody>
      </p:sp>
      <p:pic>
        <p:nvPicPr>
          <p:cNvPr id="6" name="Picture 5" descr="Logo&#10;&#10;Description automatically generated"/>
          <p:cNvPicPr>
            <a:picLocks noChangeAspect="1"/>
          </p:cNvPicPr>
          <p:nvPr/>
        </p:nvPicPr>
        <p:blipFill>
          <a:blip r:embed="rId3"/>
          <a:stretch>
            <a:fillRect/>
          </a:stretch>
        </p:blipFill>
        <p:spPr>
          <a:xfrm>
            <a:off x="9587392" y="2080874"/>
            <a:ext cx="1396105" cy="1329043"/>
          </a:xfrm>
          <a:prstGeom prst="rect">
            <a:avLst/>
          </a:prstGeom>
        </p:spPr>
      </p:pic>
      <p:sp>
        <p:nvSpPr>
          <p:cNvPr id="10" name="Title 1"/>
          <p:cNvSpPr txBox="1"/>
          <p:nvPr/>
        </p:nvSpPr>
        <p:spPr bwMode="auto">
          <a:xfrm>
            <a:off x="5212080" y="5466080"/>
            <a:ext cx="2193776" cy="50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rtl="0" eaLnBrk="1" fontAlgn="base" hangingPunct="1">
              <a:lnSpc>
                <a:spcPct val="90000"/>
              </a:lnSpc>
              <a:spcBef>
                <a:spcPct val="0"/>
              </a:spcBef>
              <a:spcAft>
                <a:spcPct val="0"/>
              </a:spcAft>
              <a:defRPr sz="6000" kern="1200">
                <a:solidFill>
                  <a:srgbClr val="002060"/>
                </a:solidFill>
                <a:latin typeface="+mj-lt"/>
                <a:ea typeface="+mj-ea"/>
                <a:cs typeface="+mj-cs"/>
              </a:defRPr>
            </a:lvl1pPr>
            <a:lvl2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2060"/>
                </a:solidFill>
                <a:latin typeface="Calibri Light" panose="020F0302020204030204" pitchFamily="34" charset="0"/>
              </a:defRPr>
            </a:lvl9pPr>
          </a:lstStyle>
          <a:p>
            <a:r>
              <a:rPr lang="en-US" sz="2400" dirty="0">
                <a:solidFill>
                  <a:srgbClr val="000000"/>
                </a:solidFill>
                <a:latin typeface="Century Gothic" panose="020B0502020202020204" pitchFamily="34" charset="0"/>
                <a:cs typeface="Trebuchet MS" panose="020B0603020202020204" pitchFamily="34" charset="0"/>
              </a:rPr>
              <a:t>     </a:t>
            </a:r>
            <a:r>
              <a:rPr lang="en-US" sz="1600" b="1" dirty="0">
                <a:solidFill>
                  <a:srgbClr val="000000"/>
                </a:solidFill>
                <a:latin typeface="Century Gothic" panose="020B0502020202020204" pitchFamily="34" charset="0"/>
                <a:cs typeface="Trebuchet MS" panose="020B0603020202020204" pitchFamily="34" charset="0"/>
              </a:rPr>
              <a:t>16th </a:t>
            </a:r>
            <a:r>
              <a:rPr lang="en-GB" sz="1600" b="1" dirty="0">
                <a:solidFill>
                  <a:srgbClr val="000000"/>
                </a:solidFill>
                <a:latin typeface="Century Gothic" panose="020B0502020202020204" pitchFamily="34" charset="0"/>
                <a:cs typeface="Trebuchet MS" panose="020B0603020202020204" pitchFamily="34" charset="0"/>
              </a:rPr>
              <a:t>July </a:t>
            </a:r>
            <a:r>
              <a:rPr lang="en-US" sz="1600" b="1" dirty="0">
                <a:solidFill>
                  <a:srgbClr val="000000"/>
                </a:solidFill>
                <a:latin typeface="Century Gothic" panose="020B0502020202020204" pitchFamily="34" charset="0"/>
                <a:cs typeface="Trebuchet MS" panose="020B0603020202020204" pitchFamily="34" charset="0"/>
              </a:rPr>
              <a:t>2025</a:t>
            </a:r>
            <a:endParaRPr lang="en-US" sz="1600" b="1" dirty="0">
              <a:latin typeface="Century Gothic" panose="020B0502020202020204" pitchFamily="34" charset="0"/>
              <a:cs typeface="Trebuchet MS" panose="020B0603020202020204" pitchFamily="34" charset="0"/>
            </a:endParaRPr>
          </a:p>
        </p:txBody>
      </p:sp>
      <p:sp>
        <p:nvSpPr>
          <p:cNvPr id="4" name="TextBox 3">
            <a:extLst>
              <a:ext uri="{FF2B5EF4-FFF2-40B4-BE49-F238E27FC236}">
                <a16:creationId xmlns:a16="http://schemas.microsoft.com/office/drawing/2014/main" id="{5078B849-141B-0863-3195-28D63B5B7544}"/>
              </a:ext>
            </a:extLst>
          </p:cNvPr>
          <p:cNvSpPr txBox="1"/>
          <p:nvPr/>
        </p:nvSpPr>
        <p:spPr>
          <a:xfrm>
            <a:off x="1798320" y="4297046"/>
            <a:ext cx="4714240" cy="1323439"/>
          </a:xfrm>
          <a:prstGeom prst="rect">
            <a:avLst/>
          </a:prstGeom>
          <a:noFill/>
        </p:spPr>
        <p:txBody>
          <a:bodyPr wrap="square">
            <a:spAutoFit/>
          </a:bodyPr>
          <a:lstStyle/>
          <a:p>
            <a:pPr algn="ctr" defTabSz="914400"/>
            <a:r>
              <a:rPr lang="en-US" sz="2000" b="1" dirty="0">
                <a:solidFill>
                  <a:srgbClr val="002060"/>
                </a:solidFill>
                <a:latin typeface="Trebuchet MS" panose="020B0603020202020204" pitchFamily="34" charset="0"/>
                <a:ea typeface="American Typewriter" charset="0"/>
                <a:cs typeface="American Typewriter" charset="0"/>
              </a:rPr>
              <a:t>Presented by</a:t>
            </a:r>
          </a:p>
          <a:p>
            <a:pPr defTabSz="914400"/>
            <a:endParaRPr lang="en-US" sz="2000" b="1" dirty="0">
              <a:solidFill>
                <a:srgbClr val="002060"/>
              </a:solidFill>
              <a:latin typeface="Trebuchet MS" panose="020B0603020202020204" pitchFamily="34" charset="0"/>
              <a:ea typeface="American Typewriter" charset="0"/>
              <a:cs typeface="American Typewriter" charset="0"/>
            </a:endParaRPr>
          </a:p>
          <a:p>
            <a:pPr algn="ctr" defTabSz="914400"/>
            <a:r>
              <a:rPr lang="en-US" sz="2000" b="1" dirty="0">
                <a:solidFill>
                  <a:srgbClr val="002060"/>
                </a:solidFill>
                <a:latin typeface="Trebuchet MS" panose="020B0603020202020204" pitchFamily="34" charset="0"/>
                <a:ea typeface="American Typewriter" charset="0"/>
                <a:cs typeface="American Typewriter" charset="0"/>
              </a:rPr>
              <a:t>Dr. Alhassan Iddrisu </a:t>
            </a:r>
          </a:p>
          <a:p>
            <a:pPr algn="ctr" defTabSz="914400"/>
            <a:r>
              <a:rPr lang="en-US" sz="2000" b="1" dirty="0">
                <a:solidFill>
                  <a:srgbClr val="002060"/>
                </a:solidFill>
                <a:latin typeface="Trebuchet MS" panose="020B0603020202020204" pitchFamily="34" charset="0"/>
                <a:ea typeface="American Typewriter" charset="0"/>
                <a:cs typeface="American Typewriter" charset="0"/>
              </a:rPr>
              <a:t>Government Statistician </a:t>
            </a:r>
            <a:endParaRPr lang="en-US" altLang="en-US" sz="2000" b="1" dirty="0">
              <a:solidFill>
                <a:srgbClr val="002060"/>
              </a:solidFill>
              <a:latin typeface="Trebuchet MS" panose="020B0603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175" y="130175"/>
            <a:ext cx="11677649" cy="980892"/>
          </a:xfrm>
        </p:spPr>
        <p:txBody>
          <a:bodyPr/>
          <a:lstStyle/>
          <a:p>
            <a:pPr algn="ctr"/>
            <a:r>
              <a:rPr lang="en-US" sz="3200" b="1" dirty="0">
                <a:solidFill>
                  <a:srgbClr val="382873"/>
                </a:solidFill>
                <a:latin typeface="Trebuchet MS" panose="020B0603020202020204" pitchFamily="34" charset="0"/>
                <a:ea typeface="Cambria" panose="02040503050406030204"/>
              </a:rPr>
              <a:t>June 2025 Producer Inflation of Sub-groups within the Construction Sub-Sector</a:t>
            </a:r>
          </a:p>
        </p:txBody>
      </p:sp>
      <p:sp>
        <p:nvSpPr>
          <p:cNvPr id="2" name="Footer Placeholder 1">
            <a:extLst>
              <a:ext uri="{FF2B5EF4-FFF2-40B4-BE49-F238E27FC236}">
                <a16:creationId xmlns:a16="http://schemas.microsoft.com/office/drawing/2014/main" id="{ADE0C3AF-9534-164D-82D2-6421F7C246C9}"/>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9F11BBD2-B6A6-828C-3ED6-2EF412DF7156}"/>
              </a:ext>
            </a:extLst>
          </p:cNvPr>
          <p:cNvSpPr>
            <a:spLocks noGrp="1"/>
          </p:cNvSpPr>
          <p:nvPr>
            <p:ph type="sldNum" sz="quarter" idx="12"/>
          </p:nvPr>
        </p:nvSpPr>
        <p:spPr/>
        <p:txBody>
          <a:bodyPr/>
          <a:lstStyle/>
          <a:p>
            <a:fld id="{8978033F-3856-4341-9E29-13FFD02E3FF7}" type="slidenum">
              <a:rPr lang="en-GB" sz="1400" smtClean="0">
                <a:solidFill>
                  <a:schemeClr val="bg1"/>
                </a:solidFill>
              </a:rPr>
              <a:t>10</a:t>
            </a:fld>
            <a:endParaRPr lang="en-GB" sz="1400" dirty="0">
              <a:solidFill>
                <a:schemeClr val="bg1"/>
              </a:solidFill>
            </a:endParaRPr>
          </a:p>
        </p:txBody>
      </p:sp>
      <p:graphicFrame>
        <p:nvGraphicFramePr>
          <p:cNvPr id="5" name="Chart 4">
            <a:extLst>
              <a:ext uri="{FF2B5EF4-FFF2-40B4-BE49-F238E27FC236}">
                <a16:creationId xmlns:a16="http://schemas.microsoft.com/office/drawing/2014/main" id="{00000000-0008-0000-0600-000002000000}"/>
              </a:ext>
            </a:extLst>
          </p:cNvPr>
          <p:cNvGraphicFramePr>
            <a:graphicFrameLocks/>
          </p:cNvGraphicFramePr>
          <p:nvPr/>
        </p:nvGraphicFramePr>
        <p:xfrm>
          <a:off x="161924" y="1111067"/>
          <a:ext cx="11915775" cy="50516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4847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96836"/>
            <a:ext cx="10744200" cy="1037019"/>
          </a:xfrm>
        </p:spPr>
        <p:txBody>
          <a:bodyPr>
            <a:normAutofit/>
          </a:bodyPr>
          <a:lstStyle/>
          <a:p>
            <a:pPr algn="ctr"/>
            <a:r>
              <a:rPr lang="en-US" sz="3200" b="1" dirty="0">
                <a:solidFill>
                  <a:srgbClr val="382873"/>
                </a:solidFill>
                <a:latin typeface="Trebuchet MS" panose="020B0603020202020204" pitchFamily="34" charset="0"/>
                <a:ea typeface="Cambria" panose="02040503050406030204"/>
              </a:rPr>
              <a:t>June 2025 Inflation of Sub-groups within the Mining and Quarrying Sub-Sector</a:t>
            </a:r>
          </a:p>
        </p:txBody>
      </p:sp>
      <p:sp>
        <p:nvSpPr>
          <p:cNvPr id="2" name="Footer Placeholder 1">
            <a:extLst>
              <a:ext uri="{FF2B5EF4-FFF2-40B4-BE49-F238E27FC236}">
                <a16:creationId xmlns:a16="http://schemas.microsoft.com/office/drawing/2014/main" id="{9A755397-E85F-43FE-19D7-B623CDB3B56F}"/>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88394394-0235-C885-AA2A-49840F1BB09E}"/>
              </a:ext>
            </a:extLst>
          </p:cNvPr>
          <p:cNvSpPr>
            <a:spLocks noGrp="1"/>
          </p:cNvSpPr>
          <p:nvPr>
            <p:ph type="sldNum" sz="quarter" idx="12"/>
          </p:nvPr>
        </p:nvSpPr>
        <p:spPr/>
        <p:txBody>
          <a:bodyPr/>
          <a:lstStyle/>
          <a:p>
            <a:fld id="{8978033F-3856-4341-9E29-13FFD02E3FF7}" type="slidenum">
              <a:rPr lang="en-GB" sz="1400" smtClean="0">
                <a:solidFill>
                  <a:schemeClr val="bg1"/>
                </a:solidFill>
              </a:rPr>
              <a:t>11</a:t>
            </a:fld>
            <a:endParaRPr lang="en-GB" sz="1400" dirty="0">
              <a:solidFill>
                <a:schemeClr val="bg1"/>
              </a:solidFill>
            </a:endParaRPr>
          </a:p>
        </p:txBody>
      </p:sp>
      <p:graphicFrame>
        <p:nvGraphicFramePr>
          <p:cNvPr id="8" name="Content Placeholder 7">
            <a:extLst>
              <a:ext uri="{FF2B5EF4-FFF2-40B4-BE49-F238E27FC236}">
                <a16:creationId xmlns:a16="http://schemas.microsoft.com/office/drawing/2014/main" id="{00000000-0008-0000-0200-000002000000}"/>
              </a:ext>
            </a:extLst>
          </p:cNvPr>
          <p:cNvGraphicFramePr>
            <a:graphicFrameLocks noGrp="1"/>
          </p:cNvGraphicFramePr>
          <p:nvPr>
            <p:ph idx="1"/>
          </p:nvPr>
        </p:nvGraphicFramePr>
        <p:xfrm>
          <a:off x="123825" y="1133855"/>
          <a:ext cx="11877675" cy="5043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765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01D174-58F3-C474-8977-B1CC8089786F}"/>
              </a:ext>
            </a:extLst>
          </p:cNvPr>
          <p:cNvSpPr>
            <a:spLocks noGrp="1"/>
          </p:cNvSpPr>
          <p:nvPr>
            <p:ph type="title"/>
          </p:nvPr>
        </p:nvSpPr>
        <p:spPr>
          <a:xfrm>
            <a:off x="180975" y="21084"/>
            <a:ext cx="11340465" cy="888625"/>
          </a:xfrm>
        </p:spPr>
        <p:txBody>
          <a:bodyPr>
            <a:normAutofit fontScale="90000"/>
          </a:bodyPr>
          <a:lstStyle/>
          <a:p>
            <a:pPr algn="ctr"/>
            <a:r>
              <a:rPr lang="en-US" sz="3200" b="1" dirty="0">
                <a:solidFill>
                  <a:srgbClr val="382873"/>
                </a:solidFill>
                <a:latin typeface="Trebuchet MS" panose="020B0603020202020204" pitchFamily="34" charset="0"/>
                <a:ea typeface="Cambria" panose="02040503050406030204"/>
              </a:rPr>
              <a:t>June 2025 Producer Inflation of Sub-groups in the Manufacturing sub-sector</a:t>
            </a:r>
          </a:p>
        </p:txBody>
      </p:sp>
      <p:sp>
        <p:nvSpPr>
          <p:cNvPr id="2" name="Footer Placeholder 1">
            <a:extLst>
              <a:ext uri="{FF2B5EF4-FFF2-40B4-BE49-F238E27FC236}">
                <a16:creationId xmlns:a16="http://schemas.microsoft.com/office/drawing/2014/main" id="{5DA76FFB-41E8-0940-01BF-3E4EFA93FBDC}"/>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D109FB63-3D18-023D-F97C-AACF35DFF2F8}"/>
              </a:ext>
            </a:extLst>
          </p:cNvPr>
          <p:cNvSpPr>
            <a:spLocks noGrp="1"/>
          </p:cNvSpPr>
          <p:nvPr>
            <p:ph type="sldNum" sz="quarter" idx="12"/>
          </p:nvPr>
        </p:nvSpPr>
        <p:spPr/>
        <p:txBody>
          <a:bodyPr/>
          <a:lstStyle/>
          <a:p>
            <a:fld id="{8978033F-3856-4341-9E29-13FFD02E3FF7}" type="slidenum">
              <a:rPr lang="en-GB" sz="1400" smtClean="0">
                <a:solidFill>
                  <a:schemeClr val="bg1"/>
                </a:solidFill>
              </a:rPr>
              <a:t>12</a:t>
            </a:fld>
            <a:endParaRPr lang="en-GB" sz="1400" dirty="0">
              <a:solidFill>
                <a:schemeClr val="bg1"/>
              </a:solidFill>
            </a:endParaRPr>
          </a:p>
        </p:txBody>
      </p:sp>
      <p:graphicFrame>
        <p:nvGraphicFramePr>
          <p:cNvPr id="8" name="Content Placeholder 7">
            <a:extLst>
              <a:ext uri="{FF2B5EF4-FFF2-40B4-BE49-F238E27FC236}">
                <a16:creationId xmlns:a16="http://schemas.microsoft.com/office/drawing/2014/main" id="{00000000-0008-0000-0100-000003000000}"/>
              </a:ext>
            </a:extLst>
          </p:cNvPr>
          <p:cNvGraphicFramePr>
            <a:graphicFrameLocks noGrp="1"/>
          </p:cNvGraphicFramePr>
          <p:nvPr>
            <p:ph idx="1"/>
          </p:nvPr>
        </p:nvGraphicFramePr>
        <p:xfrm>
          <a:off x="123825" y="909709"/>
          <a:ext cx="11887200" cy="52672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630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1281" y="4446"/>
            <a:ext cx="11761470" cy="805179"/>
          </a:xfrm>
        </p:spPr>
        <p:txBody>
          <a:bodyPr>
            <a:normAutofit/>
          </a:bodyPr>
          <a:lstStyle/>
          <a:p>
            <a:pPr algn="ctr"/>
            <a:r>
              <a:rPr lang="en-US" sz="3200" b="1" dirty="0">
                <a:solidFill>
                  <a:srgbClr val="382873"/>
                </a:solidFill>
                <a:latin typeface="Trebuchet MS" panose="020B0603020202020204" pitchFamily="34" charset="0"/>
                <a:ea typeface="Cambria" panose="02040503050406030204"/>
              </a:rPr>
              <a:t>Producer Inflation in the Services Sector for June 2025</a:t>
            </a:r>
            <a:endParaRPr lang="en-US" sz="3200" b="1" dirty="0">
              <a:solidFill>
                <a:srgbClr val="382873"/>
              </a:solidFill>
              <a:latin typeface="Trebuchet MS" panose="020B0603020202020204" pitchFamily="34" charset="0"/>
              <a:ea typeface="Cambria" panose="02040503050406030204" pitchFamily="18" charset="0"/>
            </a:endParaRPr>
          </a:p>
        </p:txBody>
      </p:sp>
      <p:sp>
        <p:nvSpPr>
          <p:cNvPr id="2" name="Footer Placeholder 1">
            <a:extLst>
              <a:ext uri="{FF2B5EF4-FFF2-40B4-BE49-F238E27FC236}">
                <a16:creationId xmlns:a16="http://schemas.microsoft.com/office/drawing/2014/main" id="{FD163542-0AE1-DB47-E138-BAA690E6F6D6}"/>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F65038D4-7A10-085A-39F6-3EE7D7661CF6}"/>
              </a:ext>
            </a:extLst>
          </p:cNvPr>
          <p:cNvSpPr>
            <a:spLocks noGrp="1"/>
          </p:cNvSpPr>
          <p:nvPr>
            <p:ph type="sldNum" sz="quarter" idx="12"/>
          </p:nvPr>
        </p:nvSpPr>
        <p:spPr/>
        <p:txBody>
          <a:bodyPr/>
          <a:lstStyle/>
          <a:p>
            <a:fld id="{8978033F-3856-4341-9E29-13FFD02E3FF7}" type="slidenum">
              <a:rPr lang="en-GB" sz="1400" smtClean="0">
                <a:solidFill>
                  <a:schemeClr val="bg1"/>
                </a:solidFill>
              </a:rPr>
              <a:t>13</a:t>
            </a:fld>
            <a:endParaRPr lang="en-GB" sz="1400" dirty="0">
              <a:solidFill>
                <a:schemeClr val="bg1"/>
              </a:solidFill>
            </a:endParaRPr>
          </a:p>
        </p:txBody>
      </p:sp>
      <p:graphicFrame>
        <p:nvGraphicFramePr>
          <p:cNvPr id="8" name="Content Placeholder 7">
            <a:extLst>
              <a:ext uri="{FF2B5EF4-FFF2-40B4-BE49-F238E27FC236}">
                <a16:creationId xmlns:a16="http://schemas.microsoft.com/office/drawing/2014/main" id="{00000000-0008-0000-0500-000003000000}"/>
              </a:ext>
            </a:extLst>
          </p:cNvPr>
          <p:cNvGraphicFramePr>
            <a:graphicFrameLocks noGrp="1"/>
          </p:cNvGraphicFramePr>
          <p:nvPr>
            <p:ph idx="1"/>
          </p:nvPr>
        </p:nvGraphicFramePr>
        <p:xfrm>
          <a:off x="81281" y="676276"/>
          <a:ext cx="11920219" cy="5500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1657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9822"/>
            <a:ext cx="10515600" cy="638485"/>
          </a:xfrm>
        </p:spPr>
        <p:txBody>
          <a:bodyPr/>
          <a:lstStyle/>
          <a:p>
            <a:pPr algn="ctr"/>
            <a:r>
              <a:rPr lang="en-US" sz="3200" b="1" dirty="0">
                <a:solidFill>
                  <a:srgbClr val="382873"/>
                </a:solidFill>
                <a:latin typeface="Trebuchet MS" panose="020B0603020202020204" pitchFamily="34" charset="0"/>
                <a:ea typeface="Cambria" panose="02040503050406030204"/>
              </a:rPr>
              <a:t>Highlights for June 2025 Y-on-Y Producer Inflation</a:t>
            </a:r>
          </a:p>
        </p:txBody>
      </p:sp>
      <p:sp>
        <p:nvSpPr>
          <p:cNvPr id="6" name="Oval 5"/>
          <p:cNvSpPr/>
          <p:nvPr/>
        </p:nvSpPr>
        <p:spPr>
          <a:xfrm>
            <a:off x="63711" y="1067901"/>
            <a:ext cx="2043884" cy="1999800"/>
          </a:xfrm>
          <a:prstGeom prst="ellipse">
            <a:avLst/>
          </a:prstGeom>
          <a:solidFill>
            <a:srgbClr val="D53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Trebuchet MS" panose="020B0603020202020204" pitchFamily="34" charset="0"/>
                <a:cs typeface="Century Gothic" panose="020B0502020202020204" charset="0"/>
              </a:rPr>
              <a:t>10.1%</a:t>
            </a:r>
          </a:p>
          <a:p>
            <a:pPr algn="ctr"/>
            <a:r>
              <a:rPr lang="en-GB" altLang="en-US" sz="1400" dirty="0">
                <a:latin typeface="Trebuchet MS" panose="020B0603020202020204" pitchFamily="34" charset="0"/>
                <a:cs typeface="Century Gothic" panose="020B0502020202020204" charset="0"/>
              </a:rPr>
              <a:t>Year-on-year</a:t>
            </a:r>
          </a:p>
          <a:p>
            <a:pPr algn="ctr"/>
            <a:r>
              <a:rPr lang="en-GB" altLang="en-US" sz="1400" dirty="0">
                <a:latin typeface="Trebuchet MS" panose="020B0603020202020204" pitchFamily="34" charset="0"/>
                <a:cs typeface="Century Gothic" panose="020B0502020202020204" charset="0"/>
              </a:rPr>
              <a:t>Producer Inflation</a:t>
            </a:r>
          </a:p>
          <a:p>
            <a:pPr algn="ctr"/>
            <a:r>
              <a:rPr lang="en-GB" altLang="en-US" sz="1400" dirty="0">
                <a:latin typeface="Trebuchet MS" panose="020B0603020202020204" pitchFamily="34" charset="0"/>
                <a:cs typeface="Century Gothic" panose="020B0502020202020204" charset="0"/>
              </a:rPr>
              <a:t>May 2025</a:t>
            </a:r>
          </a:p>
        </p:txBody>
      </p:sp>
      <p:sp>
        <p:nvSpPr>
          <p:cNvPr id="8" name="Oval 7"/>
          <p:cNvSpPr/>
          <p:nvPr/>
        </p:nvSpPr>
        <p:spPr>
          <a:xfrm>
            <a:off x="2388906" y="2147657"/>
            <a:ext cx="1978220" cy="1999800"/>
          </a:xfrm>
          <a:prstGeom prst="ellipse">
            <a:avLst/>
          </a:prstGeom>
          <a:solidFill>
            <a:srgbClr val="2C1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Trebuchet MS" panose="020B0603020202020204" pitchFamily="34" charset="0"/>
                <a:cs typeface="Century Gothic" panose="020B0502020202020204" charset="0"/>
              </a:rPr>
              <a:t>5.9%</a:t>
            </a:r>
          </a:p>
          <a:p>
            <a:pPr algn="ctr"/>
            <a:r>
              <a:rPr lang="en-GB" altLang="en-US" sz="1400" dirty="0">
                <a:latin typeface="Trebuchet MS" panose="020B0603020202020204" pitchFamily="34" charset="0"/>
                <a:cs typeface="Century Gothic" panose="020B0502020202020204" charset="0"/>
              </a:rPr>
              <a:t>Year-on-year Producer Inflation</a:t>
            </a:r>
          </a:p>
          <a:p>
            <a:pPr algn="ctr"/>
            <a:r>
              <a:rPr lang="en-GB" altLang="en-US" sz="1400" dirty="0">
                <a:solidFill>
                  <a:prstClr val="white"/>
                </a:solidFill>
                <a:latin typeface="Trebuchet MS" panose="020B0603020202020204" pitchFamily="34" charset="0"/>
                <a:cs typeface="Century Gothic" panose="020B0502020202020204" charset="0"/>
              </a:rPr>
              <a:t>June</a:t>
            </a:r>
            <a:r>
              <a:rPr kumimoji="0" lang="en-GB" altLang="en-US" sz="1400" b="0" i="0" u="none" strike="noStrike" kern="1200" cap="none" spc="0" normalizeH="0" baseline="0" noProof="0" dirty="0">
                <a:ln>
                  <a:noFill/>
                </a:ln>
                <a:solidFill>
                  <a:prstClr val="white"/>
                </a:solidFill>
                <a:effectLst/>
                <a:uLnTx/>
                <a:uFillTx/>
                <a:latin typeface="Trebuchet MS" panose="020B0603020202020204" pitchFamily="34" charset="0"/>
                <a:cs typeface="Century Gothic" panose="020B0502020202020204" charset="0"/>
              </a:rPr>
              <a:t> 2025</a:t>
            </a:r>
            <a:endParaRPr lang="en-GB" altLang="en-US" sz="1400" dirty="0">
              <a:latin typeface="Trebuchet MS" panose="020B0603020202020204" pitchFamily="34" charset="0"/>
              <a:cs typeface="Century Gothic" panose="020B0502020202020204" charset="0"/>
            </a:endParaRPr>
          </a:p>
        </p:txBody>
      </p:sp>
      <p:cxnSp>
        <p:nvCxnSpPr>
          <p:cNvPr id="9" name="Straight Connector 8"/>
          <p:cNvCxnSpPr>
            <a:cxnSpLocks/>
            <a:stCxn id="6" idx="6"/>
            <a:endCxn id="8" idx="2"/>
          </p:cNvCxnSpPr>
          <p:nvPr/>
        </p:nvCxnSpPr>
        <p:spPr>
          <a:xfrm>
            <a:off x="2107595" y="2067801"/>
            <a:ext cx="281311" cy="1079756"/>
          </a:xfrm>
          <a:prstGeom prst="line">
            <a:avLst/>
          </a:prstGeom>
          <a:ln w="57150">
            <a:solidFill>
              <a:srgbClr val="2C197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85980" y="658307"/>
            <a:ext cx="2202583" cy="1739061"/>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latin typeface="Trebuchet MS" panose="020B0603020202020204" pitchFamily="34" charset="0"/>
                <a:cs typeface="Century Gothic" panose="020B0502020202020204" charset="0"/>
              </a:rPr>
              <a:t>6.8</a:t>
            </a:r>
            <a:r>
              <a:rPr lang="en-GB" altLang="en-US" sz="1800" dirty="0">
                <a:latin typeface="Trebuchet MS" panose="020B0603020202020204" pitchFamily="34" charset="0"/>
                <a:cs typeface="Century Gothic" panose="020B0502020202020204" charset="0"/>
              </a:rPr>
              <a:t>%</a:t>
            </a:r>
          </a:p>
          <a:p>
            <a:pPr algn="ctr"/>
            <a:r>
              <a:rPr lang="en-GB" altLang="en-US" sz="1800" dirty="0">
                <a:latin typeface="Trebuchet MS" panose="020B0603020202020204" pitchFamily="34" charset="0"/>
                <a:cs typeface="Century Gothic" panose="020B0502020202020204" charset="0"/>
              </a:rPr>
              <a:t>Industry less construction</a:t>
            </a:r>
          </a:p>
        </p:txBody>
      </p:sp>
      <p:sp>
        <p:nvSpPr>
          <p:cNvPr id="11" name="Oval 10"/>
          <p:cNvSpPr/>
          <p:nvPr/>
        </p:nvSpPr>
        <p:spPr>
          <a:xfrm>
            <a:off x="4514352" y="2489292"/>
            <a:ext cx="1978220" cy="1566912"/>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latin typeface="Trebuchet MS" panose="020B0603020202020204" pitchFamily="34" charset="0"/>
                <a:cs typeface="Century Gothic" panose="020B0502020202020204" charset="0"/>
              </a:rPr>
              <a:t>0.7%</a:t>
            </a:r>
          </a:p>
          <a:p>
            <a:pPr algn="ctr"/>
            <a:r>
              <a:rPr lang="en-GB" altLang="en-US" b="1" dirty="0">
                <a:latin typeface="Trebuchet MS" panose="020B0603020202020204" pitchFamily="34" charset="0"/>
                <a:cs typeface="Century Gothic" panose="020B0502020202020204" charset="0"/>
              </a:rPr>
              <a:t>Service</a:t>
            </a:r>
          </a:p>
        </p:txBody>
      </p:sp>
      <p:sp>
        <p:nvSpPr>
          <p:cNvPr id="13" name="Oval 12"/>
          <p:cNvSpPr/>
          <p:nvPr/>
        </p:nvSpPr>
        <p:spPr>
          <a:xfrm>
            <a:off x="8754881" y="1812243"/>
            <a:ext cx="1810644" cy="1637289"/>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6.5%</a:t>
            </a:r>
          </a:p>
          <a:p>
            <a:pPr algn="ctr"/>
            <a:r>
              <a:rPr lang="en-GB" altLang="en-US" sz="1000" b="1" dirty="0">
                <a:latin typeface="Trebuchet MS" panose="020B0603020202020204" pitchFamily="34" charset="0"/>
                <a:cs typeface="Century Gothic" panose="020B0502020202020204" charset="0"/>
              </a:rPr>
              <a:t>Mining and quarrying</a:t>
            </a:r>
          </a:p>
        </p:txBody>
      </p:sp>
      <p:sp>
        <p:nvSpPr>
          <p:cNvPr id="14" name="Oval 13"/>
          <p:cNvSpPr/>
          <p:nvPr/>
        </p:nvSpPr>
        <p:spPr>
          <a:xfrm>
            <a:off x="6849698" y="1022287"/>
            <a:ext cx="1867052" cy="1739061"/>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7.6%</a:t>
            </a:r>
          </a:p>
          <a:p>
            <a:pPr algn="ctr"/>
            <a:r>
              <a:rPr lang="en-GB" altLang="en-US" sz="1000" b="1" dirty="0">
                <a:latin typeface="Trebuchet MS" panose="020B0603020202020204" pitchFamily="34" charset="0"/>
                <a:cs typeface="Century Gothic" panose="020B0502020202020204" charset="0"/>
              </a:rPr>
              <a:t>Manufacturing</a:t>
            </a:r>
          </a:p>
        </p:txBody>
      </p:sp>
      <p:sp>
        <p:nvSpPr>
          <p:cNvPr id="15" name="Oval 14"/>
          <p:cNvSpPr/>
          <p:nvPr/>
        </p:nvSpPr>
        <p:spPr>
          <a:xfrm>
            <a:off x="10511027" y="2761348"/>
            <a:ext cx="1546142" cy="1418448"/>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5.1%</a:t>
            </a:r>
          </a:p>
          <a:p>
            <a:pPr algn="ctr"/>
            <a:r>
              <a:rPr lang="en-GB" altLang="en-US" sz="1000" b="1" dirty="0">
                <a:latin typeface="Trebuchet MS" panose="020B0603020202020204" pitchFamily="34" charset="0"/>
                <a:cs typeface="Century Gothic" panose="020B0502020202020204" charset="0"/>
              </a:rPr>
              <a:t>Electricity and gas</a:t>
            </a:r>
          </a:p>
        </p:txBody>
      </p:sp>
      <p:sp>
        <p:nvSpPr>
          <p:cNvPr id="16" name="Oval 15"/>
          <p:cNvSpPr/>
          <p:nvPr/>
        </p:nvSpPr>
        <p:spPr>
          <a:xfrm>
            <a:off x="10296911" y="813533"/>
            <a:ext cx="1658685" cy="1254268"/>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3.2%</a:t>
            </a:r>
          </a:p>
          <a:p>
            <a:pPr algn="ctr"/>
            <a:r>
              <a:rPr lang="en-GB" altLang="en-US" sz="1000" b="1" dirty="0">
                <a:latin typeface="Trebuchet MS" panose="020B0603020202020204" pitchFamily="34" charset="0"/>
                <a:cs typeface="Century Gothic" panose="020B0502020202020204" charset="0"/>
              </a:rPr>
              <a:t>Water supply, sewerage and waste management</a:t>
            </a:r>
          </a:p>
        </p:txBody>
      </p:sp>
      <p:sp>
        <p:nvSpPr>
          <p:cNvPr id="17" name="Oval 16"/>
          <p:cNvSpPr/>
          <p:nvPr/>
        </p:nvSpPr>
        <p:spPr>
          <a:xfrm>
            <a:off x="4666847" y="4179796"/>
            <a:ext cx="2220980" cy="17766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latin typeface="Trebuchet MS" panose="020B0603020202020204" pitchFamily="34" charset="0"/>
                <a:cs typeface="Century Gothic" panose="020B0502020202020204" charset="0"/>
              </a:rPr>
              <a:t>6.0%</a:t>
            </a:r>
          </a:p>
          <a:p>
            <a:pPr algn="ctr"/>
            <a:r>
              <a:rPr lang="en-GB" altLang="en-US" b="1" dirty="0">
                <a:latin typeface="Trebuchet MS" panose="020B0603020202020204" pitchFamily="34" charset="0"/>
                <a:cs typeface="Century Gothic" panose="020B0502020202020204" charset="0"/>
              </a:rPr>
              <a:t>Construction</a:t>
            </a:r>
          </a:p>
        </p:txBody>
      </p:sp>
      <p:sp>
        <p:nvSpPr>
          <p:cNvPr id="18" name="Oval 17"/>
          <p:cNvSpPr/>
          <p:nvPr/>
        </p:nvSpPr>
        <p:spPr>
          <a:xfrm>
            <a:off x="10551856" y="4616929"/>
            <a:ext cx="1505313" cy="1339552"/>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-7.0%</a:t>
            </a:r>
          </a:p>
          <a:p>
            <a:pPr algn="ctr"/>
            <a:r>
              <a:rPr lang="en-GB" altLang="en-US" sz="1000" b="1" dirty="0">
                <a:latin typeface="Trebuchet MS" panose="020B0603020202020204" pitchFamily="34" charset="0"/>
                <a:cs typeface="Century Gothic" panose="020B0502020202020204" charset="0"/>
              </a:rPr>
              <a:t>Transport and storage</a:t>
            </a:r>
          </a:p>
        </p:txBody>
      </p:sp>
      <p:sp>
        <p:nvSpPr>
          <p:cNvPr id="20" name="Oval 19"/>
          <p:cNvSpPr/>
          <p:nvPr/>
        </p:nvSpPr>
        <p:spPr>
          <a:xfrm>
            <a:off x="8429857" y="3798285"/>
            <a:ext cx="1726744" cy="1593173"/>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-2.7%</a:t>
            </a:r>
          </a:p>
          <a:p>
            <a:pPr algn="ctr"/>
            <a:r>
              <a:rPr lang="en-GB" altLang="en-US" sz="1000" b="1" dirty="0">
                <a:latin typeface="Trebuchet MS" panose="020B0603020202020204" pitchFamily="34" charset="0"/>
                <a:cs typeface="Century Gothic" panose="020B0502020202020204" charset="0"/>
              </a:rPr>
              <a:t>Accommodation and food</a:t>
            </a:r>
          </a:p>
        </p:txBody>
      </p:sp>
      <p:sp>
        <p:nvSpPr>
          <p:cNvPr id="21" name="Oval 20"/>
          <p:cNvSpPr/>
          <p:nvPr/>
        </p:nvSpPr>
        <p:spPr>
          <a:xfrm>
            <a:off x="6629436" y="2908072"/>
            <a:ext cx="1756146" cy="1739061"/>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2.6%</a:t>
            </a:r>
          </a:p>
          <a:p>
            <a:pPr algn="ctr"/>
            <a:r>
              <a:rPr lang="en-GB" altLang="en-US" sz="1000" b="1" dirty="0">
                <a:latin typeface="Trebuchet MS" panose="020B0603020202020204" pitchFamily="34" charset="0"/>
                <a:cs typeface="Century Gothic" panose="020B0502020202020204" charset="0"/>
              </a:rPr>
              <a:t>Information and communication</a:t>
            </a:r>
          </a:p>
        </p:txBody>
      </p:sp>
      <p:sp>
        <p:nvSpPr>
          <p:cNvPr id="2" name="Footer Placeholder 1">
            <a:extLst>
              <a:ext uri="{FF2B5EF4-FFF2-40B4-BE49-F238E27FC236}">
                <a16:creationId xmlns:a16="http://schemas.microsoft.com/office/drawing/2014/main" id="{EEC6701B-E74E-5A04-6A1D-C251D380AA09}"/>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7749743A-F891-0DC0-926D-2837CEB21D53}"/>
              </a:ext>
            </a:extLst>
          </p:cNvPr>
          <p:cNvSpPr>
            <a:spLocks noGrp="1"/>
          </p:cNvSpPr>
          <p:nvPr>
            <p:ph type="sldNum" sz="quarter" idx="12"/>
          </p:nvPr>
        </p:nvSpPr>
        <p:spPr/>
        <p:txBody>
          <a:bodyPr/>
          <a:lstStyle/>
          <a:p>
            <a:fld id="{8978033F-3856-4341-9E29-13FFD02E3FF7}" type="slidenum">
              <a:rPr lang="en-GB" sz="1400" smtClean="0">
                <a:solidFill>
                  <a:schemeClr val="bg1"/>
                </a:solidFill>
              </a:rPr>
              <a:t>14</a:t>
            </a:fld>
            <a:endParaRPr lang="en-GB" sz="1400" dirty="0">
              <a:solidFill>
                <a:schemeClr val="bg1"/>
              </a:solidFill>
            </a:endParaRPr>
          </a:p>
        </p:txBody>
      </p:sp>
    </p:spTree>
    <p:extLst>
      <p:ext uri="{BB962C8B-B14F-4D97-AF65-F5344CB8AC3E}">
        <p14:creationId xmlns:p14="http://schemas.microsoft.com/office/powerpoint/2010/main" val="291407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9475" y="-34603"/>
            <a:ext cx="10515600" cy="638485"/>
          </a:xfrm>
        </p:spPr>
        <p:txBody>
          <a:bodyPr/>
          <a:lstStyle/>
          <a:p>
            <a:pPr algn="ctr"/>
            <a:r>
              <a:rPr lang="en-US" sz="3200" b="1" dirty="0">
                <a:solidFill>
                  <a:srgbClr val="382873"/>
                </a:solidFill>
                <a:latin typeface="Trebuchet MS" panose="020B0603020202020204" pitchFamily="34" charset="0"/>
                <a:ea typeface="Cambria" panose="02040503050406030204"/>
              </a:rPr>
              <a:t>Highlights for June 2025 M-on-M Producer Inflation</a:t>
            </a:r>
          </a:p>
        </p:txBody>
      </p:sp>
      <p:sp>
        <p:nvSpPr>
          <p:cNvPr id="6" name="Oval 5"/>
          <p:cNvSpPr/>
          <p:nvPr/>
        </p:nvSpPr>
        <p:spPr>
          <a:xfrm>
            <a:off x="193040" y="1029357"/>
            <a:ext cx="1866925" cy="1946687"/>
          </a:xfrm>
          <a:prstGeom prst="ellipse">
            <a:avLst/>
          </a:prstGeom>
          <a:solidFill>
            <a:srgbClr val="D531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Trebuchet MS" panose="020B0603020202020204" pitchFamily="34" charset="0"/>
                <a:cs typeface="Century Gothic" panose="020B0502020202020204" charset="0"/>
              </a:rPr>
              <a:t>-4.3%</a:t>
            </a:r>
          </a:p>
          <a:p>
            <a:pPr algn="ctr"/>
            <a:r>
              <a:rPr lang="en-GB" altLang="en-US" sz="1200" dirty="0">
                <a:latin typeface="Trebuchet MS" panose="020B0603020202020204" pitchFamily="34" charset="0"/>
                <a:cs typeface="Century Gothic" panose="020B0502020202020204" charset="0"/>
              </a:rPr>
              <a:t>Month-on-month</a:t>
            </a:r>
          </a:p>
          <a:p>
            <a:pPr algn="ctr"/>
            <a:r>
              <a:rPr lang="en-GB" altLang="en-US" sz="1200" dirty="0">
                <a:latin typeface="Trebuchet MS" panose="020B0603020202020204" pitchFamily="34" charset="0"/>
                <a:cs typeface="Century Gothic" panose="020B0502020202020204" charset="0"/>
              </a:rPr>
              <a:t>producer inflation</a:t>
            </a:r>
          </a:p>
          <a:p>
            <a:pPr algn="ctr"/>
            <a:r>
              <a:rPr lang="en-GB" altLang="en-US" sz="1200" dirty="0">
                <a:latin typeface="Trebuchet MS" panose="020B0603020202020204" pitchFamily="34" charset="0"/>
                <a:cs typeface="Century Gothic" panose="020B0502020202020204" charset="0"/>
              </a:rPr>
              <a:t>May 2025</a:t>
            </a:r>
          </a:p>
        </p:txBody>
      </p:sp>
      <p:sp>
        <p:nvSpPr>
          <p:cNvPr id="8" name="Oval 7"/>
          <p:cNvSpPr/>
          <p:nvPr/>
        </p:nvSpPr>
        <p:spPr>
          <a:xfrm>
            <a:off x="2279880" y="1848396"/>
            <a:ext cx="1964022" cy="1946687"/>
          </a:xfrm>
          <a:prstGeom prst="ellipse">
            <a:avLst/>
          </a:prstGeom>
          <a:solidFill>
            <a:srgbClr val="2C1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400" b="1" dirty="0">
                <a:latin typeface="Trebuchet MS" panose="020B0603020202020204" pitchFamily="34" charset="0"/>
                <a:cs typeface="Century Gothic" panose="020B0502020202020204" charset="0"/>
              </a:rPr>
              <a:t>-1.4%</a:t>
            </a:r>
          </a:p>
          <a:p>
            <a:pPr algn="ctr"/>
            <a:r>
              <a:rPr lang="en-GB" altLang="en-US" sz="1400" dirty="0">
                <a:latin typeface="Trebuchet MS" panose="020B0603020202020204" pitchFamily="34" charset="0"/>
                <a:cs typeface="Century Gothic" panose="020B0502020202020204" charset="0"/>
              </a:rPr>
              <a:t>Month-on-month</a:t>
            </a:r>
          </a:p>
          <a:p>
            <a:pPr algn="ctr"/>
            <a:r>
              <a:rPr lang="en-GB" altLang="en-US" sz="1400" dirty="0">
                <a:latin typeface="Trebuchet MS" panose="020B0603020202020204" pitchFamily="34" charset="0"/>
                <a:cs typeface="Century Gothic" panose="020B0502020202020204" charset="0"/>
              </a:rPr>
              <a:t>Producer Inflation</a:t>
            </a:r>
          </a:p>
          <a:p>
            <a:pPr algn="ctr"/>
            <a:r>
              <a:rPr lang="en-GB" altLang="en-US" sz="1400" dirty="0">
                <a:latin typeface="Trebuchet MS" panose="020B0603020202020204" pitchFamily="34" charset="0"/>
                <a:cs typeface="Century Gothic" panose="020B0502020202020204" charset="0"/>
              </a:rPr>
              <a:t>June 2025</a:t>
            </a:r>
          </a:p>
        </p:txBody>
      </p:sp>
      <p:cxnSp>
        <p:nvCxnSpPr>
          <p:cNvPr id="9" name="Straight Connector 8"/>
          <p:cNvCxnSpPr>
            <a:cxnSpLocks/>
            <a:stCxn id="6" idx="6"/>
            <a:endCxn id="8" idx="2"/>
          </p:cNvCxnSpPr>
          <p:nvPr/>
        </p:nvCxnSpPr>
        <p:spPr>
          <a:xfrm>
            <a:off x="2059965" y="2002701"/>
            <a:ext cx="219915" cy="819039"/>
          </a:xfrm>
          <a:prstGeom prst="line">
            <a:avLst/>
          </a:prstGeom>
          <a:ln w="57150">
            <a:solidFill>
              <a:srgbClr val="2C1971"/>
            </a:solidFill>
            <a:tailEnd type="stealth"/>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443985" y="507924"/>
            <a:ext cx="2366493" cy="1795374"/>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latin typeface="Trebuchet MS" panose="020B0603020202020204" pitchFamily="34" charset="0"/>
                <a:cs typeface="Century Gothic" panose="020B0502020202020204" charset="0"/>
              </a:rPr>
              <a:t>-1.6</a:t>
            </a:r>
            <a:r>
              <a:rPr lang="en-GB" altLang="en-US" sz="1800" dirty="0">
                <a:latin typeface="Trebuchet MS" panose="020B0603020202020204" pitchFamily="34" charset="0"/>
                <a:cs typeface="Century Gothic" panose="020B0502020202020204" charset="0"/>
              </a:rPr>
              <a:t>%</a:t>
            </a:r>
          </a:p>
          <a:p>
            <a:pPr algn="ctr"/>
            <a:r>
              <a:rPr lang="en-GB" altLang="en-US" sz="1800" dirty="0">
                <a:latin typeface="Trebuchet MS" panose="020B0603020202020204" pitchFamily="34" charset="0"/>
                <a:cs typeface="Century Gothic" panose="020B0502020202020204" charset="0"/>
              </a:rPr>
              <a:t>Industry less construction</a:t>
            </a:r>
          </a:p>
        </p:txBody>
      </p:sp>
      <p:sp>
        <p:nvSpPr>
          <p:cNvPr id="11" name="Oval 10"/>
          <p:cNvSpPr/>
          <p:nvPr/>
        </p:nvSpPr>
        <p:spPr>
          <a:xfrm>
            <a:off x="4463817" y="2374867"/>
            <a:ext cx="2093436" cy="1640461"/>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latin typeface="Trebuchet MS" panose="020B0603020202020204" pitchFamily="34" charset="0"/>
                <a:cs typeface="Century Gothic" panose="020B0502020202020204" charset="0"/>
              </a:rPr>
              <a:t>-0.3%</a:t>
            </a:r>
          </a:p>
          <a:p>
            <a:pPr algn="ctr"/>
            <a:r>
              <a:rPr lang="en-GB" altLang="en-US" b="1" dirty="0">
                <a:latin typeface="Trebuchet MS" panose="020B0603020202020204" pitchFamily="34" charset="0"/>
                <a:cs typeface="Century Gothic" panose="020B0502020202020204" charset="0"/>
              </a:rPr>
              <a:t>Services</a:t>
            </a:r>
          </a:p>
        </p:txBody>
      </p:sp>
      <p:sp>
        <p:nvSpPr>
          <p:cNvPr id="5" name="Oval 4">
            <a:extLst>
              <a:ext uri="{FF2B5EF4-FFF2-40B4-BE49-F238E27FC236}">
                <a16:creationId xmlns:a16="http://schemas.microsoft.com/office/drawing/2014/main" id="{59A04FCB-5569-2C93-AD97-72541F309880}"/>
              </a:ext>
            </a:extLst>
          </p:cNvPr>
          <p:cNvSpPr/>
          <p:nvPr/>
        </p:nvSpPr>
        <p:spPr>
          <a:xfrm>
            <a:off x="4443985" y="4147457"/>
            <a:ext cx="2221243" cy="177668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b="1" dirty="0">
                <a:latin typeface="Trebuchet MS" panose="020B0603020202020204" pitchFamily="34" charset="0"/>
                <a:cs typeface="Century Gothic" panose="020B0502020202020204" charset="0"/>
              </a:rPr>
              <a:t>-0.4%</a:t>
            </a:r>
          </a:p>
          <a:p>
            <a:pPr algn="ctr"/>
            <a:r>
              <a:rPr lang="en-GB" altLang="en-US" b="1" dirty="0">
                <a:latin typeface="Trebuchet MS" panose="020B0603020202020204" pitchFamily="34" charset="0"/>
                <a:cs typeface="Century Gothic" panose="020B0502020202020204" charset="0"/>
              </a:rPr>
              <a:t>Construction</a:t>
            </a:r>
          </a:p>
        </p:txBody>
      </p:sp>
      <p:sp>
        <p:nvSpPr>
          <p:cNvPr id="7" name="Oval 6">
            <a:extLst>
              <a:ext uri="{FF2B5EF4-FFF2-40B4-BE49-F238E27FC236}">
                <a16:creationId xmlns:a16="http://schemas.microsoft.com/office/drawing/2014/main" id="{1B3CBAAF-5A3A-7424-3B1C-FE8A34663F4C}"/>
              </a:ext>
            </a:extLst>
          </p:cNvPr>
          <p:cNvSpPr/>
          <p:nvPr/>
        </p:nvSpPr>
        <p:spPr>
          <a:xfrm>
            <a:off x="10321759" y="4501636"/>
            <a:ext cx="1546143" cy="1516602"/>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-6.6%</a:t>
            </a:r>
          </a:p>
          <a:p>
            <a:pPr algn="ctr"/>
            <a:r>
              <a:rPr lang="en-GB" altLang="en-US" sz="1000" b="1" dirty="0">
                <a:latin typeface="Trebuchet MS" panose="020B0603020202020204" pitchFamily="34" charset="0"/>
                <a:cs typeface="Century Gothic" panose="020B0502020202020204" charset="0"/>
              </a:rPr>
              <a:t>Accommodation and food</a:t>
            </a:r>
          </a:p>
        </p:txBody>
      </p:sp>
      <p:sp>
        <p:nvSpPr>
          <p:cNvPr id="12" name="Oval 11">
            <a:extLst>
              <a:ext uri="{FF2B5EF4-FFF2-40B4-BE49-F238E27FC236}">
                <a16:creationId xmlns:a16="http://schemas.microsoft.com/office/drawing/2014/main" id="{96D19271-8AC3-011F-8A3D-9AA77B150C74}"/>
              </a:ext>
            </a:extLst>
          </p:cNvPr>
          <p:cNvSpPr/>
          <p:nvPr/>
        </p:nvSpPr>
        <p:spPr>
          <a:xfrm>
            <a:off x="6665228" y="3138673"/>
            <a:ext cx="1682005" cy="1566912"/>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0.7%</a:t>
            </a:r>
          </a:p>
          <a:p>
            <a:pPr algn="ctr"/>
            <a:r>
              <a:rPr lang="en-GB" altLang="en-US" sz="1000" b="1" dirty="0">
                <a:latin typeface="Trebuchet MS" panose="020B0603020202020204" pitchFamily="34" charset="0"/>
                <a:cs typeface="Century Gothic" panose="020B0502020202020204" charset="0"/>
              </a:rPr>
              <a:t>Transport and storage</a:t>
            </a:r>
          </a:p>
        </p:txBody>
      </p:sp>
      <p:sp>
        <p:nvSpPr>
          <p:cNvPr id="19" name="Oval 18">
            <a:extLst>
              <a:ext uri="{FF2B5EF4-FFF2-40B4-BE49-F238E27FC236}">
                <a16:creationId xmlns:a16="http://schemas.microsoft.com/office/drawing/2014/main" id="{846218BE-1987-4D27-377A-AA0067A06707}"/>
              </a:ext>
            </a:extLst>
          </p:cNvPr>
          <p:cNvSpPr/>
          <p:nvPr/>
        </p:nvSpPr>
        <p:spPr>
          <a:xfrm>
            <a:off x="8552843" y="3947284"/>
            <a:ext cx="1649356" cy="1516602"/>
          </a:xfrm>
          <a:prstGeom prst="ellipse">
            <a:avLst/>
          </a:prstGeom>
          <a:solidFill>
            <a:srgbClr val="D8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-0.2%</a:t>
            </a:r>
          </a:p>
          <a:p>
            <a:pPr algn="ctr"/>
            <a:r>
              <a:rPr lang="en-GB" altLang="en-US" sz="1000" b="1" dirty="0">
                <a:latin typeface="Trebuchet MS" panose="020B0603020202020204" pitchFamily="34" charset="0"/>
                <a:cs typeface="Century Gothic" panose="020B0502020202020204" charset="0"/>
              </a:rPr>
              <a:t>Information and communication</a:t>
            </a:r>
          </a:p>
        </p:txBody>
      </p:sp>
      <p:sp>
        <p:nvSpPr>
          <p:cNvPr id="22" name="Oval 21">
            <a:extLst>
              <a:ext uri="{FF2B5EF4-FFF2-40B4-BE49-F238E27FC236}">
                <a16:creationId xmlns:a16="http://schemas.microsoft.com/office/drawing/2014/main" id="{0C91B0C3-D85E-E605-9027-59680A17CF86}"/>
              </a:ext>
            </a:extLst>
          </p:cNvPr>
          <p:cNvSpPr/>
          <p:nvPr/>
        </p:nvSpPr>
        <p:spPr>
          <a:xfrm>
            <a:off x="10394227" y="2714076"/>
            <a:ext cx="1533613" cy="1566912"/>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-2.0%</a:t>
            </a:r>
          </a:p>
          <a:p>
            <a:pPr algn="ctr"/>
            <a:r>
              <a:rPr lang="en-GB" altLang="en-US" sz="1000" b="1" dirty="0">
                <a:latin typeface="Trebuchet MS" panose="020B0603020202020204" pitchFamily="34" charset="0"/>
                <a:cs typeface="Century Gothic" panose="020B0502020202020204" charset="0"/>
              </a:rPr>
              <a:t>Mining and quarrying</a:t>
            </a:r>
          </a:p>
        </p:txBody>
      </p:sp>
      <p:sp>
        <p:nvSpPr>
          <p:cNvPr id="23" name="Oval 22">
            <a:extLst>
              <a:ext uri="{FF2B5EF4-FFF2-40B4-BE49-F238E27FC236}">
                <a16:creationId xmlns:a16="http://schemas.microsoft.com/office/drawing/2014/main" id="{4A3DFE72-6E81-01D6-50BE-8A34BBF312C7}"/>
              </a:ext>
            </a:extLst>
          </p:cNvPr>
          <p:cNvSpPr/>
          <p:nvPr/>
        </p:nvSpPr>
        <p:spPr>
          <a:xfrm>
            <a:off x="8619175" y="1933738"/>
            <a:ext cx="1678547" cy="1516602"/>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-0.9%</a:t>
            </a:r>
          </a:p>
          <a:p>
            <a:pPr algn="ctr"/>
            <a:r>
              <a:rPr lang="en-GB" altLang="en-US" sz="1000" b="1" dirty="0">
                <a:latin typeface="Trebuchet MS" panose="020B0603020202020204" pitchFamily="34" charset="0"/>
                <a:cs typeface="Century Gothic" panose="020B0502020202020204" charset="0"/>
              </a:rPr>
              <a:t>Manufacturing</a:t>
            </a:r>
          </a:p>
        </p:txBody>
      </p:sp>
      <p:sp>
        <p:nvSpPr>
          <p:cNvPr id="24" name="Oval 23">
            <a:extLst>
              <a:ext uri="{FF2B5EF4-FFF2-40B4-BE49-F238E27FC236}">
                <a16:creationId xmlns:a16="http://schemas.microsoft.com/office/drawing/2014/main" id="{7A97122D-9A5C-A6D4-DDCC-EF68004A66F2}"/>
              </a:ext>
            </a:extLst>
          </p:cNvPr>
          <p:cNvSpPr/>
          <p:nvPr/>
        </p:nvSpPr>
        <p:spPr>
          <a:xfrm>
            <a:off x="10202199" y="700183"/>
            <a:ext cx="1546143" cy="1603115"/>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-3.4%</a:t>
            </a:r>
          </a:p>
          <a:p>
            <a:pPr algn="ctr"/>
            <a:r>
              <a:rPr lang="en-GB" altLang="en-US" sz="1000" b="1" dirty="0">
                <a:latin typeface="Trebuchet MS" panose="020B0603020202020204" pitchFamily="34" charset="0"/>
                <a:cs typeface="Century Gothic" panose="020B0502020202020204" charset="0"/>
              </a:rPr>
              <a:t>Electricity and gas</a:t>
            </a:r>
          </a:p>
        </p:txBody>
      </p:sp>
      <p:sp>
        <p:nvSpPr>
          <p:cNvPr id="25" name="Oval 24">
            <a:extLst>
              <a:ext uri="{FF2B5EF4-FFF2-40B4-BE49-F238E27FC236}">
                <a16:creationId xmlns:a16="http://schemas.microsoft.com/office/drawing/2014/main" id="{F653E7CC-B9D0-A4C4-EC54-DD1F6E394839}"/>
              </a:ext>
            </a:extLst>
          </p:cNvPr>
          <p:cNvSpPr/>
          <p:nvPr/>
        </p:nvSpPr>
        <p:spPr>
          <a:xfrm>
            <a:off x="6844123" y="1293368"/>
            <a:ext cx="1678547" cy="1566912"/>
          </a:xfrm>
          <a:prstGeom prst="ellipse">
            <a:avLst/>
          </a:prstGeom>
          <a:solidFill>
            <a:srgbClr val="106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1000" b="1" dirty="0">
                <a:latin typeface="Trebuchet MS" panose="020B0603020202020204" pitchFamily="34" charset="0"/>
                <a:cs typeface="Century Gothic" panose="020B0502020202020204" charset="0"/>
              </a:rPr>
              <a:t>-0.1%</a:t>
            </a:r>
          </a:p>
          <a:p>
            <a:pPr algn="ctr"/>
            <a:r>
              <a:rPr lang="en-GB" altLang="en-US" sz="1000" b="1" dirty="0">
                <a:latin typeface="Trebuchet MS" panose="020B0603020202020204" pitchFamily="34" charset="0"/>
                <a:cs typeface="Century Gothic" panose="020B0502020202020204" charset="0"/>
              </a:rPr>
              <a:t>Water supply, sewerage and waste management</a:t>
            </a:r>
          </a:p>
        </p:txBody>
      </p:sp>
      <p:sp>
        <p:nvSpPr>
          <p:cNvPr id="2" name="Footer Placeholder 1">
            <a:extLst>
              <a:ext uri="{FF2B5EF4-FFF2-40B4-BE49-F238E27FC236}">
                <a16:creationId xmlns:a16="http://schemas.microsoft.com/office/drawing/2014/main" id="{7A653F5E-1A83-95DE-FBD8-0D74086BE9B8}"/>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F4DAB9B4-E105-678F-DB7A-C1C188077A0C}"/>
              </a:ext>
            </a:extLst>
          </p:cNvPr>
          <p:cNvSpPr>
            <a:spLocks noGrp="1"/>
          </p:cNvSpPr>
          <p:nvPr>
            <p:ph type="sldNum" sz="quarter" idx="12"/>
          </p:nvPr>
        </p:nvSpPr>
        <p:spPr/>
        <p:txBody>
          <a:bodyPr/>
          <a:lstStyle/>
          <a:p>
            <a:fld id="{8978033F-3856-4341-9E29-13FFD02E3FF7}" type="slidenum">
              <a:rPr lang="en-GB" sz="1400" smtClean="0">
                <a:solidFill>
                  <a:schemeClr val="bg1"/>
                </a:solidFill>
              </a:rPr>
              <a:t>15</a:t>
            </a:fld>
            <a:endParaRPr lang="en-GB" sz="1400" dirty="0">
              <a:solidFill>
                <a:schemeClr val="bg1"/>
              </a:solidFill>
            </a:endParaRPr>
          </a:p>
        </p:txBody>
      </p:sp>
    </p:spTree>
    <p:extLst>
      <p:ext uri="{BB962C8B-B14F-4D97-AF65-F5344CB8AC3E}">
        <p14:creationId xmlns:p14="http://schemas.microsoft.com/office/powerpoint/2010/main" val="399437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F8217A-7D29-8FA7-5B13-E60275BDCABB}"/>
              </a:ext>
            </a:extLst>
          </p:cNvPr>
          <p:cNvSpPr>
            <a:spLocks noGrp="1"/>
          </p:cNvSpPr>
          <p:nvPr>
            <p:ph type="title"/>
          </p:nvPr>
        </p:nvSpPr>
        <p:spPr>
          <a:xfrm>
            <a:off x="428625" y="83129"/>
            <a:ext cx="11318875" cy="564572"/>
          </a:xfrm>
        </p:spPr>
        <p:txBody>
          <a:bodyPr/>
          <a:lstStyle/>
          <a:p>
            <a:r>
              <a:rPr kumimoji="0" lang="en-US" sz="3200" b="1" i="0" u="none" strike="noStrike" kern="1200" cap="none" spc="0" normalizeH="0" baseline="0" noProof="0" dirty="0">
                <a:ln>
                  <a:noFill/>
                </a:ln>
                <a:solidFill>
                  <a:srgbClr val="382873"/>
                </a:solidFill>
                <a:effectLst/>
                <a:uLnTx/>
                <a:uFillTx/>
                <a:latin typeface="Trebuchet MS" panose="020B0603020202020204" pitchFamily="34" charset="0"/>
                <a:ea typeface="Cambria" panose="02040503050406030204"/>
                <a:cs typeface="+mj-cs"/>
              </a:rPr>
              <a:t>Conclusion (1)</a:t>
            </a:r>
            <a:endParaRPr lang="en-US" sz="3200" dirty="0">
              <a:latin typeface="Trebuchet MS" panose="020B0603020202020204" pitchFamily="34" charset="0"/>
            </a:endParaRPr>
          </a:p>
        </p:txBody>
      </p:sp>
      <p:sp>
        <p:nvSpPr>
          <p:cNvPr id="5" name="Content Placeholder 2">
            <a:extLst>
              <a:ext uri="{FF2B5EF4-FFF2-40B4-BE49-F238E27FC236}">
                <a16:creationId xmlns:a16="http://schemas.microsoft.com/office/drawing/2014/main" id="{7187DCA8-207C-4E1D-F9DA-7F20B97E474D}"/>
              </a:ext>
            </a:extLst>
          </p:cNvPr>
          <p:cNvSpPr>
            <a:spLocks noGrp="1"/>
          </p:cNvSpPr>
          <p:nvPr>
            <p:ph idx="1"/>
          </p:nvPr>
        </p:nvSpPr>
        <p:spPr>
          <a:xfrm>
            <a:off x="142240" y="772885"/>
            <a:ext cx="11846560" cy="5312230"/>
          </a:xfrm>
        </p:spPr>
        <p:txBody>
          <a:bodyPr>
            <a:normAutofit lnSpcReduction="10000"/>
          </a:bodyPr>
          <a:lstStyle/>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In June 2025, Ghana’s Producer Price Inflation dropped to 5.9%, down from 10.1% in May representing a 4.2 percentage points fall, the 5th consecutive month we have seen a decline, and the lowest producer inflation rate recorded since November 2023.</a:t>
            </a:r>
          </a:p>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The data also show a producer price deflation of 1.4% between May and June 2025 meaning that the average prices that producers received for their goods and services fell by 1.4% in June compared to May 2025. </a:t>
            </a:r>
          </a:p>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Mining and Quarrying, Ghana’s largest sector with weight of 43.7%, saw inflation plunge by 7.2 percentage points from 13.7% in May to 6.5% in June. </a:t>
            </a:r>
          </a:p>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914400" marR="0" lvl="1" indent="-457200" algn="just" defTabSz="914400" rtl="0" eaLnBrk="1" fontAlgn="base" latinLnBrk="0" hangingPunct="1">
              <a:lnSpc>
                <a:spcPct val="100000"/>
              </a:lnSpc>
              <a:spcBef>
                <a:spcPts val="0"/>
              </a:spcBef>
              <a:spcAft>
                <a:spcPts val="18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914400" marR="0" lvl="1" indent="-457200" algn="just" defTabSz="914400" rtl="0" eaLnBrk="1" fontAlgn="base" latinLnBrk="0" hangingPunct="1">
              <a:lnSpc>
                <a:spcPct val="100000"/>
              </a:lnSpc>
              <a:spcBef>
                <a:spcPts val="0"/>
              </a:spcBef>
              <a:spcAft>
                <a:spcPts val="120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 name="Footer Placeholder 1">
            <a:extLst>
              <a:ext uri="{FF2B5EF4-FFF2-40B4-BE49-F238E27FC236}">
                <a16:creationId xmlns:a16="http://schemas.microsoft.com/office/drawing/2014/main" id="{F51DF881-1BEF-7411-D98D-729FE0C1B6CC}"/>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257CB596-9419-4F14-FA19-C99C08295C3D}"/>
              </a:ext>
            </a:extLst>
          </p:cNvPr>
          <p:cNvSpPr>
            <a:spLocks noGrp="1"/>
          </p:cNvSpPr>
          <p:nvPr>
            <p:ph type="sldNum" sz="quarter" idx="12"/>
          </p:nvPr>
        </p:nvSpPr>
        <p:spPr/>
        <p:txBody>
          <a:bodyPr/>
          <a:lstStyle/>
          <a:p>
            <a:fld id="{8978033F-3856-4341-9E29-13FFD02E3FF7}" type="slidenum">
              <a:rPr lang="en-GB" sz="1400" smtClean="0">
                <a:solidFill>
                  <a:schemeClr val="bg1"/>
                </a:solidFill>
              </a:rPr>
              <a:t>16</a:t>
            </a:fld>
            <a:endParaRPr lang="en-GB" sz="1400" dirty="0">
              <a:solidFill>
                <a:schemeClr val="bg1"/>
              </a:solidFill>
            </a:endParaRPr>
          </a:p>
        </p:txBody>
      </p:sp>
    </p:spTree>
    <p:extLst>
      <p:ext uri="{BB962C8B-B14F-4D97-AF65-F5344CB8AC3E}">
        <p14:creationId xmlns:p14="http://schemas.microsoft.com/office/powerpoint/2010/main" val="280293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435209-463C-21E3-F46F-C760E89442AB}"/>
              </a:ext>
            </a:extLst>
          </p:cNvPr>
          <p:cNvSpPr>
            <a:spLocks noGrp="1"/>
          </p:cNvSpPr>
          <p:nvPr>
            <p:ph type="title"/>
          </p:nvPr>
        </p:nvSpPr>
        <p:spPr>
          <a:xfrm>
            <a:off x="428625" y="83129"/>
            <a:ext cx="11318875" cy="564572"/>
          </a:xfrm>
        </p:spPr>
        <p:txBody>
          <a:bodyPr/>
          <a:lstStyle/>
          <a:p>
            <a:r>
              <a:rPr kumimoji="0" lang="en-US" sz="3200" b="1" i="0" u="none" strike="noStrike" kern="1200" cap="none" spc="0" normalizeH="0" baseline="0" noProof="0" dirty="0">
                <a:ln>
                  <a:noFill/>
                </a:ln>
                <a:solidFill>
                  <a:srgbClr val="382873"/>
                </a:solidFill>
                <a:effectLst/>
                <a:uLnTx/>
                <a:uFillTx/>
                <a:latin typeface="Trebuchet MS" panose="020B0603020202020204" pitchFamily="34" charset="0"/>
                <a:ea typeface="Cambria" panose="02040503050406030204"/>
                <a:cs typeface="+mj-cs"/>
              </a:rPr>
              <a:t>Conclusion (2)</a:t>
            </a:r>
            <a:endParaRPr lang="en-US" sz="3200" dirty="0">
              <a:latin typeface="Trebuchet MS" panose="020B0603020202020204" pitchFamily="34" charset="0"/>
            </a:endParaRPr>
          </a:p>
        </p:txBody>
      </p:sp>
      <p:sp>
        <p:nvSpPr>
          <p:cNvPr id="5" name="Content Placeholder 2">
            <a:extLst>
              <a:ext uri="{FF2B5EF4-FFF2-40B4-BE49-F238E27FC236}">
                <a16:creationId xmlns:a16="http://schemas.microsoft.com/office/drawing/2014/main" id="{5F393D03-A4B9-045D-E0C3-E0A26B8CD572}"/>
              </a:ext>
            </a:extLst>
          </p:cNvPr>
          <p:cNvSpPr>
            <a:spLocks noGrp="1"/>
          </p:cNvSpPr>
          <p:nvPr>
            <p:ph idx="1"/>
          </p:nvPr>
        </p:nvSpPr>
        <p:spPr>
          <a:xfrm>
            <a:off x="619125" y="647700"/>
            <a:ext cx="11128376" cy="5312230"/>
          </a:xfrm>
        </p:spPr>
        <p:txBody>
          <a:bodyPr>
            <a:normAutofit/>
          </a:bodyPr>
          <a:lstStyle/>
          <a:p>
            <a:pPr marL="514350" indent="-514350" algn="just" fontAlgn="base">
              <a:lnSpc>
                <a:spcPct val="100000"/>
              </a:lnSpc>
              <a:spcBef>
                <a:spcPts val="0"/>
              </a:spcBef>
              <a:spcAft>
                <a:spcPts val="1800"/>
              </a:spcAft>
              <a:buFont typeface="+mj-lt"/>
              <a:buAutoNum type="arabicPeriod" startAt="4"/>
              <a:defRPr/>
            </a:pPr>
            <a:r>
              <a:rPr lang="en-US" dirty="0">
                <a:solidFill>
                  <a:prstClr val="black"/>
                </a:solidFill>
                <a:latin typeface="Trebuchet MS" panose="020B0603020202020204" pitchFamily="34" charset="0"/>
              </a:rPr>
              <a:t>Similarly, Manufacturing, which makes up 35% of the PPI, eased from 9.8% to 7.6%, shedding off 2.2 ppts. These two sectors alone accounted for the biggest share of the inflation fall. </a:t>
            </a:r>
            <a:endParaRPr lang="en-GB" dirty="0">
              <a:solidFill>
                <a:prstClr val="black"/>
              </a:solidFill>
              <a:latin typeface="Trebuchet MS" panose="020B0603020202020204" pitchFamily="34" charset="0"/>
            </a:endParaRPr>
          </a:p>
          <a:p>
            <a:pPr marL="514350" marR="0" lvl="0" indent="-514350" algn="just" fontAlgn="base">
              <a:lnSpc>
                <a:spcPct val="100000"/>
              </a:lnSpc>
              <a:spcBef>
                <a:spcPts val="0"/>
              </a:spcBef>
              <a:spcAft>
                <a:spcPts val="1800"/>
              </a:spcAft>
              <a:buFont typeface="+mj-lt"/>
              <a:buAutoNum type="arabicPeriod" startAt="4"/>
              <a:defRPr/>
            </a:pPr>
            <a:r>
              <a:rPr lang="en-GB" dirty="0">
                <a:solidFill>
                  <a:prstClr val="black"/>
                </a:solidFill>
                <a:latin typeface="Trebuchet MS" panose="020B0603020202020204" pitchFamily="34" charset="0"/>
              </a:rPr>
              <a:t>Prices are actually falling in some sectors. Transport costs dropped further from a -4.8% in May to -7.0% June while hotel and restaurant prices swung from +6.5% to -2.7%, a huge 9.2 ppt swing. </a:t>
            </a:r>
          </a:p>
          <a:p>
            <a:pPr marL="514350" marR="0" lvl="0" indent="-514350" algn="just" fontAlgn="base">
              <a:lnSpc>
                <a:spcPct val="100000"/>
              </a:lnSpc>
              <a:spcBef>
                <a:spcPts val="0"/>
              </a:spcBef>
              <a:spcAft>
                <a:spcPts val="1800"/>
              </a:spcAft>
              <a:buFont typeface="+mj-lt"/>
              <a:buAutoNum type="arabicPeriod" startAt="4"/>
              <a:defRPr/>
            </a:pPr>
            <a:r>
              <a:rPr lang="en-GB" dirty="0">
                <a:solidFill>
                  <a:prstClr val="black"/>
                </a:solidFill>
                <a:latin typeface="Trebuchet MS" panose="020B0603020202020204" pitchFamily="34" charset="0"/>
              </a:rPr>
              <a:t>If these savings reach consumers, we could see real relief on the road, at the table, and when we travel.</a:t>
            </a:r>
          </a:p>
          <a:p>
            <a:pPr marL="514350" marR="0" lvl="0" indent="-514350" algn="just" fontAlgn="base">
              <a:lnSpc>
                <a:spcPct val="100000"/>
              </a:lnSpc>
              <a:spcBef>
                <a:spcPts val="0"/>
              </a:spcBef>
              <a:spcAft>
                <a:spcPts val="1800"/>
              </a:spcAft>
              <a:buFont typeface="+mj-lt"/>
              <a:buAutoNum type="arabicPeriod" startAt="4"/>
              <a:defRPr/>
            </a:pPr>
            <a:endParaRPr lang="en-GB" dirty="0">
              <a:solidFill>
                <a:prstClr val="black"/>
              </a:solidFill>
              <a:latin typeface="Trebuchet MS" panose="020B0603020202020204" pitchFamily="34" charset="0"/>
            </a:endParaRPr>
          </a:p>
          <a:p>
            <a:pPr marL="109855" indent="0" algn="just" fontAlgn="auto">
              <a:lnSpc>
                <a:spcPct val="150000"/>
              </a:lnSpc>
              <a:spcAft>
                <a:spcPts val="1800"/>
              </a:spcAft>
              <a:buNone/>
            </a:pPr>
            <a:endParaRPr lang="en-US" sz="3600" dirty="0">
              <a:latin typeface="Trebuchet MS" panose="020B0603020202020204" pitchFamily="34" charset="0"/>
            </a:endParaRPr>
          </a:p>
        </p:txBody>
      </p:sp>
      <p:sp>
        <p:nvSpPr>
          <p:cNvPr id="2" name="Footer Placeholder 1">
            <a:extLst>
              <a:ext uri="{FF2B5EF4-FFF2-40B4-BE49-F238E27FC236}">
                <a16:creationId xmlns:a16="http://schemas.microsoft.com/office/drawing/2014/main" id="{58944DDD-DD26-EA19-5D42-9EBF22C70C12}"/>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486CEF65-80AB-452D-29EC-00541CBF8FFD}"/>
              </a:ext>
            </a:extLst>
          </p:cNvPr>
          <p:cNvSpPr>
            <a:spLocks noGrp="1"/>
          </p:cNvSpPr>
          <p:nvPr>
            <p:ph type="sldNum" sz="quarter" idx="12"/>
          </p:nvPr>
        </p:nvSpPr>
        <p:spPr/>
        <p:txBody>
          <a:bodyPr/>
          <a:lstStyle/>
          <a:p>
            <a:fld id="{8978033F-3856-4341-9E29-13FFD02E3FF7}" type="slidenum">
              <a:rPr lang="en-GB" sz="1400" smtClean="0">
                <a:solidFill>
                  <a:schemeClr val="bg1"/>
                </a:solidFill>
              </a:rPr>
              <a:t>17</a:t>
            </a:fld>
            <a:endParaRPr lang="en-GB" sz="1400" dirty="0">
              <a:solidFill>
                <a:schemeClr val="bg1"/>
              </a:solidFill>
            </a:endParaRPr>
          </a:p>
        </p:txBody>
      </p:sp>
    </p:spTree>
    <p:extLst>
      <p:ext uri="{BB962C8B-B14F-4D97-AF65-F5344CB8AC3E}">
        <p14:creationId xmlns:p14="http://schemas.microsoft.com/office/powerpoint/2010/main" val="214051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DFF24-49F2-60C1-9D74-8F30EE86B1B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899CDD0-2021-BEC3-4DE8-2E6D84E13B93}"/>
              </a:ext>
            </a:extLst>
          </p:cNvPr>
          <p:cNvSpPr>
            <a:spLocks noGrp="1"/>
          </p:cNvSpPr>
          <p:nvPr>
            <p:ph type="title"/>
          </p:nvPr>
        </p:nvSpPr>
        <p:spPr>
          <a:xfrm>
            <a:off x="428625" y="150861"/>
            <a:ext cx="11318875" cy="564572"/>
          </a:xfrm>
        </p:spPr>
        <p:txBody>
          <a:bodyPr/>
          <a:lstStyle/>
          <a:p>
            <a:r>
              <a:rPr lang="en-US" sz="3200" b="1" dirty="0">
                <a:solidFill>
                  <a:srgbClr val="382873"/>
                </a:solidFill>
                <a:latin typeface="Trebuchet MS" panose="020B0603020202020204" pitchFamily="34" charset="0"/>
                <a:ea typeface="Cambria" panose="02040503050406030204"/>
              </a:rPr>
              <a:t>Recommendation</a:t>
            </a:r>
          </a:p>
        </p:txBody>
      </p:sp>
      <p:sp>
        <p:nvSpPr>
          <p:cNvPr id="5" name="Content Placeholder 2">
            <a:extLst>
              <a:ext uri="{FF2B5EF4-FFF2-40B4-BE49-F238E27FC236}">
                <a16:creationId xmlns:a16="http://schemas.microsoft.com/office/drawing/2014/main" id="{A038C15A-D20A-F732-1EF5-FE29E2E7A9FD}"/>
              </a:ext>
            </a:extLst>
          </p:cNvPr>
          <p:cNvSpPr>
            <a:spLocks noGrp="1"/>
          </p:cNvSpPr>
          <p:nvPr>
            <p:ph idx="1"/>
          </p:nvPr>
        </p:nvSpPr>
        <p:spPr>
          <a:xfrm>
            <a:off x="444500" y="827519"/>
            <a:ext cx="11493500" cy="5486400"/>
          </a:xfrm>
        </p:spPr>
        <p:txBody>
          <a:bodyPr>
            <a:normAutofit lnSpcReduction="10000"/>
          </a:bodyPr>
          <a:lstStyle/>
          <a:p>
            <a:pPr marL="514350" marR="0" lvl="0" indent="-514350" algn="just" defTabSz="914400" rtl="0" eaLnBrk="1" fontAlgn="base" latinLnBrk="0" hangingPunct="1">
              <a:lnSpc>
                <a:spcPct val="90000"/>
              </a:lnSpc>
              <a:spcBef>
                <a:spcPts val="0"/>
              </a:spcBef>
              <a:spcAft>
                <a:spcPts val="1800"/>
              </a:spcAft>
              <a:buClrTx/>
              <a:buSzTx/>
              <a:buFont typeface="+mj-lt"/>
              <a:buAutoNum type="arabicPeriod"/>
              <a:tabLst/>
              <a:defRPr/>
            </a:pPr>
            <a:r>
              <a:rPr lang="en-US" dirty="0">
                <a:solidFill>
                  <a:prstClr val="black"/>
                </a:solidFill>
                <a:latin typeface="Trebuchet MS" panose="020B0603020202020204" pitchFamily="34" charset="0"/>
              </a:rPr>
              <a:t>For </a:t>
            </a:r>
            <a:r>
              <a:rPr lang="en-US" b="1" dirty="0">
                <a:solidFill>
                  <a:prstClr val="black"/>
                </a:solidFill>
                <a:latin typeface="Trebuchet MS" panose="020B0603020202020204" pitchFamily="34" charset="0"/>
              </a:rPr>
              <a:t>businesses</a:t>
            </a:r>
            <a:r>
              <a:rPr lang="en-US" dirty="0">
                <a:solidFill>
                  <a:prstClr val="black"/>
                </a:solidFill>
                <a:latin typeface="Trebuchet MS" panose="020B0603020202020204" pitchFamily="34" charset="0"/>
              </a:rPr>
              <a:t>, rethink pricing and renegotiate smartly. Falling costs bring opportunity, but tighter margins too. Stay ahead by innovating, not just adjusting prices.</a:t>
            </a:r>
          </a:p>
          <a:p>
            <a:pPr marL="514350" marR="0" lvl="0" indent="-514350" algn="just" defTabSz="914400" rtl="0" eaLnBrk="1" fontAlgn="base" latinLnBrk="0" hangingPunct="1">
              <a:lnSpc>
                <a:spcPct val="90000"/>
              </a:lnSpc>
              <a:spcBef>
                <a:spcPts val="0"/>
              </a:spcBef>
              <a:spcAft>
                <a:spcPts val="1800"/>
              </a:spcAft>
              <a:buClrTx/>
              <a:buSzTx/>
              <a:buFont typeface="+mj-lt"/>
              <a:buAutoNum type="arabicPeriod"/>
              <a:tabLst/>
              <a:defRPr/>
            </a:pPr>
            <a:endParaRPr lang="en-US" dirty="0">
              <a:solidFill>
                <a:prstClr val="black"/>
              </a:solidFill>
              <a:latin typeface="Trebuchet MS" panose="020B0603020202020204" pitchFamily="34" charset="0"/>
            </a:endParaRPr>
          </a:p>
          <a:p>
            <a:pPr marL="514350" marR="0" lvl="0" indent="-514350" algn="just" defTabSz="914400" rtl="0" eaLnBrk="1" fontAlgn="base" latinLnBrk="0" hangingPunct="1">
              <a:lnSpc>
                <a:spcPct val="90000"/>
              </a:lnSpc>
              <a:spcBef>
                <a:spcPts val="0"/>
              </a:spcBef>
              <a:spcAft>
                <a:spcPts val="1800"/>
              </a:spcAft>
              <a:buClrTx/>
              <a:buSzTx/>
              <a:buFont typeface="+mj-lt"/>
              <a:buAutoNum type="arabicPeriod"/>
              <a:tabLst/>
              <a:defRPr/>
            </a:pPr>
            <a:r>
              <a:rPr lang="en-US" dirty="0">
                <a:solidFill>
                  <a:prstClr val="black"/>
                </a:solidFill>
                <a:latin typeface="Trebuchet MS" panose="020B0603020202020204" pitchFamily="34" charset="0"/>
              </a:rPr>
              <a:t>For </a:t>
            </a:r>
            <a:r>
              <a:rPr lang="en-US" b="1" dirty="0">
                <a:solidFill>
                  <a:prstClr val="black"/>
                </a:solidFill>
                <a:latin typeface="Trebuchet MS" panose="020B0603020202020204" pitchFamily="34" charset="0"/>
              </a:rPr>
              <a:t>government</a:t>
            </a:r>
            <a:r>
              <a:rPr lang="en-US" dirty="0">
                <a:solidFill>
                  <a:prstClr val="black"/>
                </a:solidFill>
                <a:latin typeface="Trebuchet MS" panose="020B0603020202020204" pitchFamily="34" charset="0"/>
              </a:rPr>
              <a:t>, lock in stability, boost production, and support key sectors like mining and manufacturing with smart incentives to drive demand, protect jobs, and keep the momentum strong.</a:t>
            </a:r>
          </a:p>
          <a:p>
            <a:pPr marL="514350" marR="0" lvl="0" indent="-514350" algn="just" defTabSz="914400" rtl="0" eaLnBrk="1" fontAlgn="base" latinLnBrk="0" hangingPunct="1">
              <a:lnSpc>
                <a:spcPct val="90000"/>
              </a:lnSpc>
              <a:spcBef>
                <a:spcPts val="0"/>
              </a:spcBef>
              <a:spcAft>
                <a:spcPts val="1800"/>
              </a:spcAft>
              <a:buClrTx/>
              <a:buSzTx/>
              <a:buFont typeface="+mj-lt"/>
              <a:buAutoNum type="arabicPeriod"/>
              <a:tabLst/>
              <a:defRPr/>
            </a:pPr>
            <a:endParaRPr lang="en-US" dirty="0">
              <a:solidFill>
                <a:prstClr val="black"/>
              </a:solidFill>
              <a:latin typeface="Trebuchet MS" panose="020B0603020202020204" pitchFamily="34" charset="0"/>
            </a:endParaRPr>
          </a:p>
          <a:p>
            <a:pPr marL="514350" marR="0" lvl="0" indent="-514350" algn="just" defTabSz="914400" rtl="0" eaLnBrk="1" fontAlgn="base" latinLnBrk="0" hangingPunct="1">
              <a:lnSpc>
                <a:spcPct val="90000"/>
              </a:lnSpc>
              <a:spcBef>
                <a:spcPts val="0"/>
              </a:spcBef>
              <a:spcAft>
                <a:spcPts val="1800"/>
              </a:spcAft>
              <a:buClrTx/>
              <a:buSzTx/>
              <a:buFont typeface="+mj-lt"/>
              <a:buAutoNum type="arabicPeriod"/>
              <a:tabLst/>
              <a:defRPr/>
            </a:pPr>
            <a:r>
              <a:rPr lang="en-US" dirty="0">
                <a:solidFill>
                  <a:prstClr val="black"/>
                </a:solidFill>
                <a:latin typeface="Trebuchet MS" panose="020B0603020202020204" pitchFamily="34" charset="0"/>
              </a:rPr>
              <a:t>For </a:t>
            </a:r>
            <a:r>
              <a:rPr lang="en-US" b="1" dirty="0">
                <a:solidFill>
                  <a:prstClr val="black"/>
                </a:solidFill>
                <a:latin typeface="Trebuchet MS" panose="020B0603020202020204" pitchFamily="34" charset="0"/>
              </a:rPr>
              <a:t>households and consumers </a:t>
            </a:r>
            <a:r>
              <a:rPr lang="en-US" dirty="0">
                <a:solidFill>
                  <a:prstClr val="black"/>
                </a:solidFill>
                <a:latin typeface="Trebuchet MS" panose="020B0603020202020204" pitchFamily="34" charset="0"/>
              </a:rPr>
              <a:t>watch prices closely. If producer costs are falling, retail prices should too, all else remaining constant. Buy smart, question markups, and support brands that pass savings on.</a:t>
            </a:r>
          </a:p>
          <a:p>
            <a:pPr marL="457200" lvl="1" indent="0" algn="just" fontAlgn="base">
              <a:lnSpc>
                <a:spcPct val="150000"/>
              </a:lnSpc>
              <a:spcBef>
                <a:spcPts val="0"/>
              </a:spcBef>
              <a:spcAft>
                <a:spcPts val="1200"/>
              </a:spcAft>
              <a:buNone/>
              <a:defRPr/>
            </a:pPr>
            <a:endParaRPr lang="en-US" sz="3200" dirty="0">
              <a:solidFill>
                <a:prstClr val="black"/>
              </a:solidFill>
              <a:latin typeface="Trebuchet MS" panose="020B0603020202020204" pitchFamily="34" charset="0"/>
            </a:endParaRPr>
          </a:p>
        </p:txBody>
      </p:sp>
      <p:sp>
        <p:nvSpPr>
          <p:cNvPr id="2" name="Footer Placeholder 1">
            <a:extLst>
              <a:ext uri="{FF2B5EF4-FFF2-40B4-BE49-F238E27FC236}">
                <a16:creationId xmlns:a16="http://schemas.microsoft.com/office/drawing/2014/main" id="{47D197BC-34AF-52EE-180A-C06FC883A5D9}"/>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D6BEB2AE-B0F2-65A1-0742-8F82BB7B604C}"/>
              </a:ext>
            </a:extLst>
          </p:cNvPr>
          <p:cNvSpPr>
            <a:spLocks noGrp="1"/>
          </p:cNvSpPr>
          <p:nvPr>
            <p:ph type="sldNum" sz="quarter" idx="12"/>
          </p:nvPr>
        </p:nvSpPr>
        <p:spPr/>
        <p:txBody>
          <a:bodyPr/>
          <a:lstStyle/>
          <a:p>
            <a:fld id="{8978033F-3856-4341-9E29-13FFD02E3FF7}" type="slidenum">
              <a:rPr lang="en-GB" sz="1400" smtClean="0">
                <a:solidFill>
                  <a:schemeClr val="bg1"/>
                </a:solidFill>
              </a:rPr>
              <a:t>18</a:t>
            </a:fld>
            <a:endParaRPr lang="en-GB" sz="1400" dirty="0">
              <a:solidFill>
                <a:schemeClr val="bg1"/>
              </a:solidFill>
            </a:endParaRPr>
          </a:p>
        </p:txBody>
      </p:sp>
    </p:spTree>
    <p:extLst>
      <p:ext uri="{BB962C8B-B14F-4D97-AF65-F5344CB8AC3E}">
        <p14:creationId xmlns:p14="http://schemas.microsoft.com/office/powerpoint/2010/main" val="760406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F706D5-84CD-585D-41AD-36F8AD554735}"/>
              </a:ext>
            </a:extLst>
          </p:cNvPr>
          <p:cNvSpPr>
            <a:spLocks noGrp="1"/>
          </p:cNvSpPr>
          <p:nvPr>
            <p:ph type="title"/>
          </p:nvPr>
        </p:nvSpPr>
        <p:spPr>
          <a:xfrm>
            <a:off x="767080" y="136525"/>
            <a:ext cx="11318875" cy="780504"/>
          </a:xfrm>
        </p:spPr>
        <p:txBody>
          <a:bodyPr>
            <a:normAutofit/>
          </a:bodyPr>
          <a:lstStyle/>
          <a:p>
            <a:r>
              <a:rPr lang="en-US" sz="3600" b="1" dirty="0">
                <a:solidFill>
                  <a:srgbClr val="382873"/>
                </a:solidFill>
                <a:latin typeface="Trebuchet MS" panose="020B0603020202020204" pitchFamily="34" charset="0"/>
                <a:ea typeface="Cambria" panose="02040503050406030204"/>
              </a:rPr>
              <a:t>Publications</a:t>
            </a:r>
          </a:p>
        </p:txBody>
      </p:sp>
      <p:sp>
        <p:nvSpPr>
          <p:cNvPr id="5" name="Content Placeholder 2">
            <a:extLst>
              <a:ext uri="{FF2B5EF4-FFF2-40B4-BE49-F238E27FC236}">
                <a16:creationId xmlns:a16="http://schemas.microsoft.com/office/drawing/2014/main" id="{50A696BA-B2A1-4FC0-CD24-897CEA62EC99}"/>
              </a:ext>
            </a:extLst>
          </p:cNvPr>
          <p:cNvSpPr>
            <a:spLocks noGrp="1"/>
          </p:cNvSpPr>
          <p:nvPr>
            <p:ph idx="1"/>
          </p:nvPr>
        </p:nvSpPr>
        <p:spPr>
          <a:xfrm>
            <a:off x="314960" y="1177513"/>
            <a:ext cx="11643360" cy="5126810"/>
          </a:xfrm>
        </p:spPr>
        <p:txBody>
          <a:bodyPr>
            <a:normAutofit/>
          </a:bodyPr>
          <a:lstStyle/>
          <a:p>
            <a:pPr marL="630238" marR="0" lvl="0" indent="-630238" algn="l" defTabSz="1815542" rtl="0" eaLnBrk="1" fontAlgn="auto" latinLnBrk="0" hangingPunct="1">
              <a:lnSpc>
                <a:spcPct val="100000"/>
              </a:lnSpc>
              <a:spcBef>
                <a:spcPts val="0"/>
              </a:spcBef>
              <a:spcAft>
                <a:spcPts val="180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PowerPoint Presentation on June 2025 Producer Price Index and Inflation</a:t>
            </a:r>
          </a:p>
          <a:p>
            <a:pPr marL="1087438" lvl="1" indent="-630238" defTabSz="1815542">
              <a:lnSpc>
                <a:spcPct val="100000"/>
              </a:lnSpc>
              <a:spcBef>
                <a:spcPts val="0"/>
              </a:spcBef>
              <a:spcAft>
                <a:spcPts val="1800"/>
              </a:spcAft>
              <a:buFont typeface="+mj-lt"/>
              <a:buAutoNum type="arabicPeriod"/>
              <a:defRPr/>
            </a:pP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630238" marR="0" lvl="0" indent="-630238" algn="l" defTabSz="1815542" rtl="0" eaLnBrk="1" fontAlgn="auto" latinLnBrk="0" hangingPunct="1">
              <a:lnSpc>
                <a:spcPct val="100000"/>
              </a:lnSpc>
              <a:spcBef>
                <a:spcPts val="0"/>
              </a:spcBef>
              <a:spcAft>
                <a:spcPts val="180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June 2025 PPI and Inflation Newsletter</a:t>
            </a:r>
          </a:p>
          <a:p>
            <a:pPr marL="1087438" lvl="1" indent="-630238" defTabSz="1815542">
              <a:lnSpc>
                <a:spcPct val="100000"/>
              </a:lnSpc>
              <a:spcBef>
                <a:spcPts val="0"/>
              </a:spcBef>
              <a:spcAft>
                <a:spcPts val="1800"/>
              </a:spcAft>
              <a:buFont typeface="+mj-lt"/>
              <a:buAutoNum type="arabicPeriod"/>
              <a:defRPr/>
            </a:pP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630238" marR="0" lvl="0" indent="-630238" algn="l" defTabSz="1815542" rtl="0" eaLnBrk="1" fontAlgn="auto" latinLnBrk="0" hangingPunct="1">
              <a:lnSpc>
                <a:spcPct val="100000"/>
              </a:lnSpc>
              <a:spcBef>
                <a:spcPts val="0"/>
              </a:spcBef>
              <a:spcAft>
                <a:spcPts val="180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Detailed PPI data on the </a:t>
            </a:r>
            <a:r>
              <a:rPr kumimoji="0" lang="en-US" b="0" i="0" u="none" strike="noStrike" kern="1200" cap="none" spc="0" normalizeH="0" baseline="0" noProof="0" dirty="0" err="1">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Statsbank</a:t>
            </a:r>
            <a:endPar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1087438" lvl="1" indent="-630238" defTabSz="1815542">
              <a:lnSpc>
                <a:spcPct val="100000"/>
              </a:lnSpc>
              <a:spcBef>
                <a:spcPts val="0"/>
              </a:spcBef>
              <a:spcAft>
                <a:spcPts val="1800"/>
              </a:spcAft>
              <a:buFont typeface="+mj-lt"/>
              <a:buAutoNum type="arabicPeriod"/>
              <a:defRPr/>
            </a:pPr>
            <a:endParaRPr lang="en-US"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marL="630238" marR="0" lvl="0" indent="-630238" algn="l" defTabSz="1815542" rtl="0" eaLnBrk="1" fontAlgn="auto" latinLnBrk="0" hangingPunct="1">
              <a:lnSpc>
                <a:spcPct val="100000"/>
              </a:lnSpc>
              <a:spcBef>
                <a:spcPts val="0"/>
              </a:spcBef>
              <a:spcAft>
                <a:spcPts val="180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panose="020F0502020204030204" pitchFamily="34" charset="0"/>
                <a:cs typeface="Times New Roman" panose="02020603050405020304" pitchFamily="18" charset="0"/>
              </a:rPr>
              <a:t>Infographics for June 2025 PPI and Producer Inflation</a:t>
            </a:r>
          </a:p>
          <a:p>
            <a:pPr marL="109855" indent="0" algn="just" fontAlgn="auto">
              <a:lnSpc>
                <a:spcPct val="150000"/>
              </a:lnSpc>
              <a:spcAft>
                <a:spcPts val="1800"/>
              </a:spcAft>
              <a:buNone/>
            </a:pPr>
            <a:endParaRPr lang="en-US" sz="4000" dirty="0">
              <a:latin typeface="Trebuchet MS" panose="020B0603020202020204" pitchFamily="34" charset="0"/>
            </a:endParaRPr>
          </a:p>
        </p:txBody>
      </p:sp>
      <p:sp>
        <p:nvSpPr>
          <p:cNvPr id="2" name="Footer Placeholder 1">
            <a:extLst>
              <a:ext uri="{FF2B5EF4-FFF2-40B4-BE49-F238E27FC236}">
                <a16:creationId xmlns:a16="http://schemas.microsoft.com/office/drawing/2014/main" id="{C922C34B-DC21-2554-07A3-B519709E9E41}"/>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AF194846-39E6-8A6E-0673-DB1C9465DF2B}"/>
              </a:ext>
            </a:extLst>
          </p:cNvPr>
          <p:cNvSpPr>
            <a:spLocks noGrp="1"/>
          </p:cNvSpPr>
          <p:nvPr>
            <p:ph type="sldNum" sz="quarter" idx="12"/>
          </p:nvPr>
        </p:nvSpPr>
        <p:spPr/>
        <p:txBody>
          <a:bodyPr/>
          <a:lstStyle/>
          <a:p>
            <a:fld id="{8978033F-3856-4341-9E29-13FFD02E3FF7}" type="slidenum">
              <a:rPr lang="en-GB" sz="1400" smtClean="0">
                <a:solidFill>
                  <a:schemeClr val="bg1"/>
                </a:solidFill>
              </a:rPr>
              <a:t>19</a:t>
            </a:fld>
            <a:endParaRPr lang="en-GB" sz="1400" dirty="0">
              <a:solidFill>
                <a:schemeClr val="bg1"/>
              </a:solidFill>
            </a:endParaRPr>
          </a:p>
        </p:txBody>
      </p:sp>
    </p:spTree>
    <p:extLst>
      <p:ext uri="{BB962C8B-B14F-4D97-AF65-F5344CB8AC3E}">
        <p14:creationId xmlns:p14="http://schemas.microsoft.com/office/powerpoint/2010/main" val="3158892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FB5BD52-B655-143A-1899-519C92E81FF9}"/>
              </a:ext>
            </a:extLst>
          </p:cNvPr>
          <p:cNvSpPr>
            <a:spLocks noGrp="1"/>
          </p:cNvSpPr>
          <p:nvPr>
            <p:ph type="title"/>
          </p:nvPr>
        </p:nvSpPr>
        <p:spPr>
          <a:xfrm>
            <a:off x="838200" y="128058"/>
            <a:ext cx="10515600" cy="790815"/>
          </a:xfrm>
        </p:spPr>
        <p:txBody>
          <a:bodyPr/>
          <a:lstStyle/>
          <a:p>
            <a:pPr algn="ctr"/>
            <a:r>
              <a:rPr lang="en-GB" sz="3200" b="1" dirty="0">
                <a:solidFill>
                  <a:srgbClr val="382873"/>
                </a:solidFill>
                <a:latin typeface="Trebuchet MS" panose="020B0603020202020204" pitchFamily="34" charset="0"/>
                <a:ea typeface="Cambria" panose="02040503050406030204" pitchFamily="18" charset="0"/>
              </a:rPr>
              <a:t>In this release, we present:</a:t>
            </a:r>
            <a:endParaRPr lang="en-US" sz="3200" b="1" dirty="0">
              <a:solidFill>
                <a:srgbClr val="382873"/>
              </a:solidFill>
              <a:latin typeface="Trebuchet MS" panose="020B0603020202020204" pitchFamily="34" charset="0"/>
              <a:ea typeface="Cambria" panose="02040503050406030204" pitchFamily="18" charset="0"/>
            </a:endParaRPr>
          </a:p>
        </p:txBody>
      </p:sp>
      <p:sp>
        <p:nvSpPr>
          <p:cNvPr id="5" name="Content Placeholder 2">
            <a:extLst>
              <a:ext uri="{FF2B5EF4-FFF2-40B4-BE49-F238E27FC236}">
                <a16:creationId xmlns:a16="http://schemas.microsoft.com/office/drawing/2014/main" id="{48A13268-D3AF-3DBB-D935-77CC4F2C421E}"/>
              </a:ext>
            </a:extLst>
          </p:cNvPr>
          <p:cNvSpPr>
            <a:spLocks noGrp="1"/>
          </p:cNvSpPr>
          <p:nvPr>
            <p:ph idx="1"/>
          </p:nvPr>
        </p:nvSpPr>
        <p:spPr>
          <a:xfrm>
            <a:off x="631767" y="918873"/>
            <a:ext cx="11423074" cy="5019425"/>
          </a:xfrm>
        </p:spPr>
        <p:txBody>
          <a:bodyPr/>
          <a:lstStyle/>
          <a:p>
            <a:pPr marL="514350" marR="0" lvl="0" indent="-514350" algn="l" defTabSz="914400" rtl="0" eaLnBrk="1" fontAlgn="base" latinLnBrk="0" hangingPunct="1">
              <a:lnSpc>
                <a:spcPct val="150000"/>
              </a:lnSpc>
              <a:spcBef>
                <a:spcPts val="1000"/>
              </a:spcBef>
              <a:spcAft>
                <a:spcPct val="0"/>
              </a:spcAft>
              <a:buClrTx/>
              <a:buSzTx/>
              <a:buFont typeface="+mj-lt"/>
              <a:buAutoNum type="arabicPeriod"/>
              <a:tabLst/>
              <a:defRPr/>
            </a:pPr>
            <a:r>
              <a:rPr lang="en-US" dirty="0">
                <a:solidFill>
                  <a:prstClr val="black"/>
                </a:solidFill>
                <a:latin typeface="Trebuchet MS" panose="020B0603020202020204" pitchFamily="34" charset="0"/>
                <a:ea typeface="Calibri"/>
                <a:cs typeface="Times New Roman" panose="02020603050405020304"/>
              </a:rPr>
              <a:t>Introduction</a:t>
            </a:r>
          </a:p>
          <a:p>
            <a:pPr marL="514350" marR="0" lvl="0" indent="-514350" algn="l" defTabSz="914400" rtl="0" eaLnBrk="1" fontAlgn="base" latinLnBrk="0" hangingPunct="1">
              <a:lnSpc>
                <a:spcPct val="150000"/>
              </a:lnSpc>
              <a:spcBef>
                <a:spcPts val="1000"/>
              </a:spcBef>
              <a:spcAft>
                <a:spcPct val="0"/>
              </a:spcAft>
              <a:buClrTx/>
              <a:buSzTx/>
              <a:buFont typeface="+mj-lt"/>
              <a:buAutoNum type="arabicPeriod"/>
              <a:tabLst/>
              <a:defRPr/>
            </a:pPr>
            <a:r>
              <a:rPr lang="en-US" dirty="0">
                <a:solidFill>
                  <a:prstClr val="black"/>
                </a:solidFill>
                <a:latin typeface="Trebuchet MS" panose="020B0603020202020204" pitchFamily="34" charset="0"/>
                <a:ea typeface="Calibri"/>
                <a:cs typeface="Times New Roman" panose="02020603050405020304"/>
              </a:rPr>
              <a:t>Main Points</a:t>
            </a:r>
          </a:p>
          <a:p>
            <a:pPr marL="514350" marR="0" lvl="0" indent="-514350" algn="l" defTabSz="914400" rtl="0" eaLnBrk="1" fontAlgn="base" latinLnBrk="0" hangingPunct="1">
              <a:lnSpc>
                <a:spcPct val="150000"/>
              </a:lnSpc>
              <a:spcBef>
                <a:spcPts val="1000"/>
              </a:spcBef>
              <a:spcAft>
                <a:spcPct val="0"/>
              </a:spcAft>
              <a:buClrTx/>
              <a:buSzTx/>
              <a:buFont typeface="+mj-lt"/>
              <a:buAutoNum type="arabicPeriod"/>
              <a:tabLst/>
              <a:defRPr/>
            </a:pPr>
            <a:r>
              <a:rPr lang="en-US" dirty="0">
                <a:solidFill>
                  <a:prstClr val="black"/>
                </a:solidFill>
                <a:latin typeface="Trebuchet MS" panose="020B0603020202020204" pitchFamily="34" charset="0"/>
                <a:ea typeface="Calibri"/>
                <a:cs typeface="Times New Roman" panose="02020603050405020304"/>
              </a:rPr>
              <a:t>Price Drivers</a:t>
            </a:r>
          </a:p>
          <a:p>
            <a:pPr marL="514350" marR="0" lvl="0" indent="-514350" algn="l" defTabSz="914400" rtl="0" eaLnBrk="1" fontAlgn="base" latinLnBrk="0" hangingPunct="1">
              <a:lnSpc>
                <a:spcPct val="150000"/>
              </a:lnSpc>
              <a:spcBef>
                <a:spcPts val="1000"/>
              </a:spcBef>
              <a:spcAft>
                <a:spcPct val="0"/>
              </a:spcAft>
              <a:buClrTx/>
              <a:buSzTx/>
              <a:buFont typeface="+mj-lt"/>
              <a:buAutoNum type="arabicPeriod"/>
              <a:tabLst/>
              <a:defRPr/>
            </a:pPr>
            <a:r>
              <a:rPr lang="en-US" dirty="0">
                <a:solidFill>
                  <a:prstClr val="black"/>
                </a:solidFill>
                <a:latin typeface="Trebuchet MS" panose="020B0603020202020204" pitchFamily="34" charset="0"/>
                <a:ea typeface="Calibri"/>
                <a:cs typeface="Times New Roman" panose="02020603050405020304"/>
              </a:rPr>
              <a:t>Conclusion</a:t>
            </a:r>
          </a:p>
          <a:p>
            <a:pPr marL="514350" marR="0" lvl="0" indent="-514350" algn="l" defTabSz="914400" rtl="0" eaLnBrk="1" fontAlgn="base" latinLnBrk="0" hangingPunct="1">
              <a:lnSpc>
                <a:spcPct val="150000"/>
              </a:lnSpc>
              <a:spcBef>
                <a:spcPts val="1000"/>
              </a:spcBef>
              <a:spcAft>
                <a:spcPct val="0"/>
              </a:spcAft>
              <a:buClrTx/>
              <a:buSzTx/>
              <a:buFont typeface="+mj-lt"/>
              <a:buAutoNum type="arabicPeriod"/>
              <a:tabLst/>
              <a:defRPr/>
            </a:pPr>
            <a:r>
              <a:rPr lang="en-US" dirty="0">
                <a:solidFill>
                  <a:prstClr val="black"/>
                </a:solidFill>
                <a:latin typeface="Trebuchet MS" panose="020B0603020202020204" pitchFamily="34" charset="0"/>
                <a:ea typeface="Calibri"/>
                <a:cs typeface="Times New Roman" panose="02020603050405020304"/>
              </a:rPr>
              <a:t>Recommendation</a:t>
            </a:r>
          </a:p>
          <a:p>
            <a:pPr marL="514350" marR="0" lvl="0" indent="-514350" algn="l" defTabSz="914400" rtl="0" eaLnBrk="1" fontAlgn="base" latinLnBrk="0" hangingPunct="1">
              <a:lnSpc>
                <a:spcPct val="150000"/>
              </a:lnSpc>
              <a:spcBef>
                <a:spcPts val="1000"/>
              </a:spcBef>
              <a:spcAft>
                <a:spcPct val="0"/>
              </a:spcAft>
              <a:buClrTx/>
              <a:buSzTx/>
              <a:buFont typeface="+mj-lt"/>
              <a:buAutoNum type="arabicPeriod"/>
              <a:tabLst/>
              <a:defRPr/>
            </a:pPr>
            <a:r>
              <a:rPr lang="en-US" dirty="0">
                <a:solidFill>
                  <a:prstClr val="black"/>
                </a:solidFill>
                <a:latin typeface="Trebuchet MS" panose="020B0603020202020204" pitchFamily="34" charset="0"/>
                <a:ea typeface="Calibri"/>
                <a:cs typeface="Times New Roman" panose="02020603050405020304"/>
              </a:rPr>
              <a:t>Publications</a:t>
            </a:r>
          </a:p>
          <a:p>
            <a:pPr marL="0" indent="0">
              <a:buNone/>
            </a:pPr>
            <a:endParaRPr lang="en-US" sz="3000" dirty="0">
              <a:latin typeface="Raleway"/>
              <a:cs typeface="Calibri" panose="020F0502020204030204"/>
            </a:endParaRPr>
          </a:p>
        </p:txBody>
      </p:sp>
      <p:sp>
        <p:nvSpPr>
          <p:cNvPr id="2" name="Footer Placeholder 1">
            <a:extLst>
              <a:ext uri="{FF2B5EF4-FFF2-40B4-BE49-F238E27FC236}">
                <a16:creationId xmlns:a16="http://schemas.microsoft.com/office/drawing/2014/main" id="{F385CEF7-B58E-B17A-0F89-F836B9878479}"/>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9EA39957-3910-E731-FDB3-919C582EF210}"/>
              </a:ext>
            </a:extLst>
          </p:cNvPr>
          <p:cNvSpPr>
            <a:spLocks noGrp="1"/>
          </p:cNvSpPr>
          <p:nvPr>
            <p:ph type="sldNum" sz="quarter" idx="12"/>
          </p:nvPr>
        </p:nvSpPr>
        <p:spPr/>
        <p:txBody>
          <a:bodyPr/>
          <a:lstStyle/>
          <a:p>
            <a:fld id="{8978033F-3856-4341-9E29-13FFD02E3FF7}" type="slidenum">
              <a:rPr lang="en-GB" sz="1400" smtClean="0">
                <a:solidFill>
                  <a:schemeClr val="bg1"/>
                </a:solidFill>
              </a:rPr>
              <a:t>2</a:t>
            </a:fld>
            <a:endParaRPr lang="en-GB" sz="1400" dirty="0">
              <a:solidFill>
                <a:schemeClr val="bg1"/>
              </a:solidFill>
            </a:endParaRPr>
          </a:p>
        </p:txBody>
      </p:sp>
    </p:spTree>
    <p:extLst>
      <p:ext uri="{BB962C8B-B14F-4D97-AF65-F5344CB8AC3E}">
        <p14:creationId xmlns:p14="http://schemas.microsoft.com/office/powerpoint/2010/main" val="1599535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200" y="1905000"/>
            <a:ext cx="6390640" cy="3971925"/>
          </a:xfrm>
        </p:spPr>
        <p:txBody>
          <a:bodyPr>
            <a:normAutofit fontScale="90000"/>
          </a:bodyPr>
          <a:lstStyle/>
          <a:p>
            <a:r>
              <a:rPr lang="en-US" sz="4000" b="1" dirty="0">
                <a:latin typeface="Trebuchet MS" panose="020B0603020202020204" pitchFamily="34" charset="0"/>
                <a:ea typeface="Cambria" panose="02040503050406030204" pitchFamily="18" charset="0"/>
              </a:rPr>
              <a:t>THANK YOU</a:t>
            </a:r>
            <a:br>
              <a:rPr lang="en-US" sz="2000" b="1" dirty="0">
                <a:latin typeface="Trebuchet MS" panose="020B0603020202020204" pitchFamily="34" charset="0"/>
                <a:ea typeface="Cambria" panose="02040503050406030204" pitchFamily="18" charset="0"/>
              </a:rPr>
            </a:br>
            <a:br>
              <a:rPr lang="en-US" sz="2000" b="1" dirty="0">
                <a:latin typeface="Trebuchet MS" panose="020B0603020202020204" pitchFamily="34" charset="0"/>
                <a:ea typeface="Cambria" panose="02040503050406030204" pitchFamily="18" charset="0"/>
              </a:rPr>
            </a:br>
            <a:r>
              <a:rPr lang="en-US" sz="3100" b="1" dirty="0">
                <a:latin typeface="Trebuchet MS" panose="020B0603020202020204" pitchFamily="34" charset="0"/>
                <a:ea typeface="Cambria" panose="02040503050406030204" pitchFamily="18" charset="0"/>
              </a:rPr>
              <a:t>End of Press Release for </a:t>
            </a:r>
            <a:br>
              <a:rPr lang="en-US" sz="3100" b="1" dirty="0">
                <a:latin typeface="Trebuchet MS" panose="020B0603020202020204" pitchFamily="34" charset="0"/>
                <a:ea typeface="Cambria" panose="02040503050406030204" pitchFamily="18" charset="0"/>
              </a:rPr>
            </a:br>
            <a:r>
              <a:rPr lang="en-US" sz="3100" b="1" dirty="0">
                <a:latin typeface="Trebuchet MS" panose="020B0603020202020204" pitchFamily="34" charset="0"/>
                <a:ea typeface="Cambria" panose="02040503050406030204" pitchFamily="18" charset="0"/>
              </a:rPr>
              <a:t>June 2025 Producer Price Index</a:t>
            </a:r>
            <a:br>
              <a:rPr lang="en-US" b="1" dirty="0">
                <a:latin typeface="Trebuchet MS" panose="020B0603020202020204" pitchFamily="34" charset="0"/>
                <a:ea typeface="Cambria" panose="02040503050406030204" pitchFamily="18" charset="0"/>
              </a:rPr>
            </a:br>
            <a:br>
              <a:rPr lang="en-US" b="1" dirty="0">
                <a:latin typeface="Trebuchet MS" panose="020B0603020202020204" pitchFamily="34" charset="0"/>
                <a:ea typeface="Cambria" panose="02040503050406030204" pitchFamily="18" charset="0"/>
              </a:rPr>
            </a:br>
            <a:r>
              <a:rPr lang="en-US" sz="2200" b="1" i="1" dirty="0">
                <a:solidFill>
                  <a:schemeClr val="tx1"/>
                </a:solidFill>
                <a:latin typeface="Trebuchet MS" panose="020B0603020202020204" pitchFamily="34" charset="0"/>
                <a:ea typeface="Cambria" panose="02040503050406030204" pitchFamily="18" charset="0"/>
              </a:rPr>
              <a:t>For enquiries, please contact:</a:t>
            </a:r>
            <a:br>
              <a:rPr lang="en-US" sz="2200" b="1" i="1" dirty="0">
                <a:solidFill>
                  <a:schemeClr val="tx1"/>
                </a:solidFill>
                <a:latin typeface="Trebuchet MS" panose="020B0603020202020204" pitchFamily="34" charset="0"/>
                <a:ea typeface="Cambria" panose="02040503050406030204" pitchFamily="18" charset="0"/>
              </a:rPr>
            </a:br>
            <a:r>
              <a:rPr lang="en-US" sz="2200" b="1" i="1" dirty="0">
                <a:solidFill>
                  <a:schemeClr val="tx1"/>
                </a:solidFill>
                <a:latin typeface="Trebuchet MS" panose="020B0603020202020204" pitchFamily="34" charset="0"/>
                <a:ea typeface="Cambria" panose="02040503050406030204" pitchFamily="18" charset="0"/>
              </a:rPr>
              <a:t>Anthony Krakah (PhD)</a:t>
            </a:r>
            <a:br>
              <a:rPr lang="en-US" sz="2200" b="1" i="1" dirty="0">
                <a:solidFill>
                  <a:schemeClr val="tx1"/>
                </a:solidFill>
                <a:latin typeface="Trebuchet MS" panose="020B0603020202020204" pitchFamily="34" charset="0"/>
                <a:ea typeface="Cambria" panose="02040503050406030204" pitchFamily="18" charset="0"/>
              </a:rPr>
            </a:br>
            <a:r>
              <a:rPr lang="en-US" sz="2200" b="1" i="1" dirty="0">
                <a:solidFill>
                  <a:schemeClr val="tx1"/>
                </a:solidFill>
                <a:latin typeface="Trebuchet MS" panose="020B0603020202020204" pitchFamily="34" charset="0"/>
                <a:ea typeface="Cambria" panose="02040503050406030204" pitchFamily="18" charset="0"/>
              </a:rPr>
              <a:t>(Head, Business Statistics Unit, GSS)</a:t>
            </a:r>
            <a:br>
              <a:rPr lang="en-US" sz="2200" b="1" i="1" dirty="0">
                <a:solidFill>
                  <a:schemeClr val="tx1"/>
                </a:solidFill>
                <a:latin typeface="Trebuchet MS" panose="020B0603020202020204" pitchFamily="34" charset="0"/>
                <a:ea typeface="Cambria" panose="02040503050406030204" pitchFamily="18" charset="0"/>
              </a:rPr>
            </a:br>
            <a:r>
              <a:rPr lang="en-US" sz="2200" b="1" i="1" dirty="0">
                <a:solidFill>
                  <a:schemeClr val="tx1"/>
                </a:solidFill>
                <a:latin typeface="Trebuchet MS" panose="020B0603020202020204" pitchFamily="34" charset="0"/>
                <a:ea typeface="Cambria" panose="02040503050406030204" pitchFamily="18" charset="0"/>
                <a:hlinkClick r:id="rId2"/>
              </a:rPr>
              <a:t>anthony.krakah@statsghana.gov.gh</a:t>
            </a:r>
            <a:br>
              <a:rPr lang="en-US" sz="2000" b="1" i="1" dirty="0">
                <a:solidFill>
                  <a:schemeClr val="tx1"/>
                </a:solidFill>
                <a:latin typeface="Trebuchet MS" panose="020B0603020202020204" pitchFamily="34" charset="0"/>
                <a:ea typeface="Cambria" panose="02040503050406030204" pitchFamily="18" charset="0"/>
              </a:rPr>
            </a:br>
            <a:br>
              <a:rPr lang="en-US" sz="2000" b="1" i="1" dirty="0">
                <a:solidFill>
                  <a:schemeClr val="tx1"/>
                </a:solidFill>
                <a:latin typeface="Trebuchet MS" panose="020B0603020202020204" pitchFamily="34" charset="0"/>
                <a:ea typeface="Cambria" panose="02040503050406030204" pitchFamily="18" charset="0"/>
              </a:rPr>
            </a:br>
            <a:br>
              <a:rPr lang="en-US" sz="2000" b="1" dirty="0">
                <a:latin typeface="Trebuchet MS" panose="020B0603020202020204" pitchFamily="34" charset="0"/>
                <a:ea typeface="Cambria" panose="02040503050406030204" pitchFamily="18" charset="0"/>
              </a:rPr>
            </a:br>
            <a:br>
              <a:rPr lang="en-US" sz="2000" b="1" dirty="0">
                <a:latin typeface="Trebuchet MS" panose="020B0603020202020204" pitchFamily="34" charset="0"/>
                <a:ea typeface="Cambria" panose="02040503050406030204" pitchFamily="18" charset="0"/>
              </a:rPr>
            </a:br>
            <a:endParaRPr lang="en-US" sz="1200" b="1" dirty="0">
              <a:latin typeface="Trebuchet MS" panose="020B0603020202020204" pitchFamily="34" charset="0"/>
              <a:ea typeface="Cambria" panose="02040503050406030204" pitchFamily="18" charset="0"/>
            </a:endParaRPr>
          </a:p>
        </p:txBody>
      </p:sp>
      <p:pic>
        <p:nvPicPr>
          <p:cNvPr id="4" name="Picture 3" descr="Logo&#10;&#10;Description automatically generated"/>
          <p:cNvPicPr>
            <a:picLocks noChangeAspect="1"/>
          </p:cNvPicPr>
          <p:nvPr/>
        </p:nvPicPr>
        <p:blipFill>
          <a:blip r:embed="rId3"/>
          <a:stretch>
            <a:fillRect/>
          </a:stretch>
        </p:blipFill>
        <p:spPr>
          <a:xfrm>
            <a:off x="9587392" y="2080874"/>
            <a:ext cx="1396105" cy="13290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AEFC2FD-18C4-4E07-B081-D010A5EA50EB}"/>
              </a:ext>
            </a:extLst>
          </p:cNvPr>
          <p:cNvSpPr txBox="1"/>
          <p:nvPr/>
        </p:nvSpPr>
        <p:spPr>
          <a:xfrm>
            <a:off x="3119120" y="3429000"/>
            <a:ext cx="5163662" cy="2631490"/>
          </a:xfrm>
          <a:prstGeom prst="rect">
            <a:avLst/>
          </a:prstGeom>
          <a:noFill/>
        </p:spPr>
        <p:txBody>
          <a:bodyPr wrap="square" rtlCol="0">
            <a:spAutoFit/>
          </a:bodyPr>
          <a:lstStyle/>
          <a:p>
            <a:pPr marL="0" marR="0" lvl="0" indent="0" algn="ctr" defTabSz="907771"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FCD116"/>
                </a:solidFill>
                <a:effectLst/>
                <a:uLnTx/>
                <a:uFillTx/>
                <a:latin typeface="Raleway" panose="020B0503030101060003" pitchFamily="34" charset="0"/>
                <a:ea typeface="American Typewriter" charset="0"/>
                <a:cs typeface="American Typewriter" charset="0"/>
              </a:rPr>
              <a:t>Producer Price Index and Inflation</a:t>
            </a:r>
          </a:p>
          <a:p>
            <a:pPr marL="0" marR="0" lvl="0" indent="0" algn="ctr" defTabSz="907771" rtl="0" eaLnBrk="1" fontAlgn="auto" latinLnBrk="0" hangingPunct="1">
              <a:lnSpc>
                <a:spcPct val="100000"/>
              </a:lnSpc>
              <a:spcBef>
                <a:spcPts val="0"/>
              </a:spcBef>
              <a:spcAft>
                <a:spcPts val="0"/>
              </a:spcAft>
              <a:buClrTx/>
              <a:buSzTx/>
              <a:buFontTx/>
              <a:buNone/>
              <a:tabLst/>
              <a:defRPr/>
            </a:pPr>
            <a:endParaRPr kumimoji="0" lang="en-US" sz="3300" b="1" i="0" u="none" strike="noStrike" kern="1200" cap="none" spc="0" normalizeH="0" baseline="0" noProof="0" dirty="0">
              <a:ln>
                <a:noFill/>
              </a:ln>
              <a:solidFill>
                <a:srgbClr val="FCD116"/>
              </a:solidFill>
              <a:effectLst/>
              <a:uLnTx/>
              <a:uFillTx/>
              <a:latin typeface="AkkoW01-Regular" panose="020B0503060303060303" pitchFamily="34" charset="0"/>
              <a:ea typeface="American Typewriter" charset="0"/>
              <a:cs typeface="American Typewriter" charset="0"/>
            </a:endParaRPr>
          </a:p>
          <a:p>
            <a:pPr marL="0" marR="0" lvl="0" indent="0" algn="ctr" defTabSz="907771"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rgbClr val="FCD116"/>
                </a:solidFill>
                <a:effectLst/>
                <a:uLnTx/>
                <a:uFillTx/>
                <a:latin typeface="Raleway" panose="020B0503030101060003" pitchFamily="34" charset="0"/>
                <a:ea typeface="American Typewriter" charset="0"/>
                <a:cs typeface="American Typewriter" charset="0"/>
              </a:rPr>
              <a:t>July 2025</a:t>
            </a:r>
            <a:br>
              <a:rPr kumimoji="0" lang="en-US" sz="3300" b="1" i="0" u="none" strike="noStrike" kern="1200" cap="none" spc="0" normalizeH="0" baseline="0" noProof="0" dirty="0">
                <a:ln>
                  <a:noFill/>
                </a:ln>
                <a:solidFill>
                  <a:srgbClr val="FCD116"/>
                </a:solidFill>
                <a:effectLst/>
                <a:uLnTx/>
                <a:uFillTx/>
                <a:latin typeface="Raleway" panose="020B0503030101060003" pitchFamily="34" charset="0"/>
                <a:ea typeface="American Typewriter" charset="0"/>
                <a:cs typeface="American Typewriter" charset="0"/>
              </a:rPr>
            </a:br>
            <a:endParaRPr kumimoji="0" lang="en-GB" sz="3300" b="0" i="0" u="none" strike="noStrike" kern="1200" cap="none" spc="0" normalizeH="0" baseline="0" noProof="0" dirty="0">
              <a:ln>
                <a:noFill/>
              </a:ln>
              <a:solidFill>
                <a:srgbClr val="FCD116"/>
              </a:solidFill>
              <a:effectLst/>
              <a:uLnTx/>
              <a:uFillTx/>
              <a:latin typeface="Raleway" panose="020B0503030101060003" pitchFamily="34" charset="0"/>
              <a:ea typeface="+mn-ea"/>
              <a:cs typeface="+mn-cs"/>
            </a:endParaRPr>
          </a:p>
        </p:txBody>
      </p:sp>
    </p:spTree>
    <p:extLst>
      <p:ext uri="{BB962C8B-B14F-4D97-AF65-F5344CB8AC3E}">
        <p14:creationId xmlns:p14="http://schemas.microsoft.com/office/powerpoint/2010/main" val="342177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625" y="83129"/>
            <a:ext cx="11318875" cy="564572"/>
          </a:xfrm>
        </p:spPr>
        <p:txBody>
          <a:bodyPr/>
          <a:lstStyle/>
          <a:p>
            <a:r>
              <a:rPr lang="en-GB" sz="3200" b="1" dirty="0">
                <a:solidFill>
                  <a:srgbClr val="382873"/>
                </a:solidFill>
                <a:latin typeface="Trebuchet MS" panose="020B0603020202020204" pitchFamily="34" charset="0"/>
                <a:ea typeface="Cambria" panose="02040503050406030204"/>
                <a:sym typeface="+mn-ea"/>
              </a:rPr>
              <a:t>Introduction</a:t>
            </a:r>
            <a:endParaRPr lang="en-US" sz="3200" dirty="0">
              <a:latin typeface="Trebuchet MS" panose="020B0603020202020204" pitchFamily="34" charset="0"/>
            </a:endParaRPr>
          </a:p>
        </p:txBody>
      </p:sp>
      <p:sp>
        <p:nvSpPr>
          <p:cNvPr id="5" name="Content Placeholder 2"/>
          <p:cNvSpPr>
            <a:spLocks noGrp="1"/>
          </p:cNvSpPr>
          <p:nvPr>
            <p:ph idx="1"/>
          </p:nvPr>
        </p:nvSpPr>
        <p:spPr>
          <a:xfrm>
            <a:off x="428624" y="800100"/>
            <a:ext cx="11539855" cy="5159830"/>
          </a:xfrm>
        </p:spPr>
        <p:txBody>
          <a:bodyPr>
            <a:normAutofit/>
          </a:bodyPr>
          <a:lstStyle/>
          <a:p>
            <a:pPr marL="514350" marR="0" lvl="0"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n-GB" b="1" i="0"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The Producer Price Index (PPI) </a:t>
            </a:r>
            <a:r>
              <a:rPr kumimoji="0" lang="en-GB" b="0" i="0"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measures the average change in the selling prices of goods and services as received by domestic producers over time.</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 </a:t>
            </a:r>
          </a:p>
          <a:p>
            <a:pPr marL="514350" marR="0" lvl="0"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n-US" b="0" i="0"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PPI computation is based on a fixed basket of products </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using data on prices of  </a:t>
            </a:r>
            <a:r>
              <a:rPr kumimoji="0" lang="en-US"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2,639  items </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in the basket received by </a:t>
            </a:r>
            <a:r>
              <a:rPr kumimoji="0" lang="en-US"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603 domestic producers </a:t>
            </a:r>
            <a:r>
              <a:rPr kumimoji="0" lang="en-US"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each month, with March 2020 to February 2021 = 100 as the base year.</a:t>
            </a:r>
          </a:p>
          <a:p>
            <a:pPr marL="514350" marR="0" lvl="0" indent="-514350" algn="l" defTabSz="914400" rtl="0" eaLnBrk="1" fontAlgn="base" latinLnBrk="0" hangingPunct="1">
              <a:lnSpc>
                <a:spcPct val="100000"/>
              </a:lnSpc>
              <a:spcBef>
                <a:spcPts val="0"/>
              </a:spcBef>
              <a:spcAft>
                <a:spcPts val="1800"/>
              </a:spcAft>
              <a:buClrTx/>
              <a:buSzTx/>
              <a:buFont typeface="+mj-lt"/>
              <a:buAutoNum type="arabicPeriod"/>
              <a:tabLst/>
              <a:defRPr/>
            </a:pPr>
            <a:r>
              <a:rPr kumimoji="0" lang="en-GB" b="0" i="0"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The Prices collected are known as </a:t>
            </a:r>
            <a:r>
              <a:rPr kumimoji="0" lang="en-GB" b="1" i="1"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factory gate prices</a:t>
            </a:r>
            <a:r>
              <a:rPr kumimoji="0" lang="en-GB" b="0" i="0" u="none" strike="noStrike" kern="1200" cap="none" spc="0" normalizeH="0" baseline="0" noProof="0" dirty="0">
                <a:ln>
                  <a:noFill/>
                </a:ln>
                <a:solidFill>
                  <a:prstClr val="black"/>
                </a:solidFill>
                <a:effectLst/>
                <a:uLnTx/>
                <a:uFillTx/>
                <a:latin typeface="Trebuchet MS" panose="020B0603020202020204" pitchFamily="34" charset="0"/>
                <a:cs typeface="Times New Roman" panose="02020603050405020304"/>
              </a:rPr>
              <a:t>, which are the prices firms receive for selling products or offering services.</a:t>
            </a:r>
          </a:p>
          <a:p>
            <a:pPr marL="109855" indent="0" algn="just" fontAlgn="auto">
              <a:lnSpc>
                <a:spcPct val="150000"/>
              </a:lnSpc>
              <a:spcAft>
                <a:spcPts val="0"/>
              </a:spcAft>
              <a:buNone/>
            </a:pPr>
            <a:endParaRPr lang="en-US" sz="3200" dirty="0">
              <a:latin typeface="Trebuchet MS" panose="020B0603020202020204" pitchFamily="34" charset="0"/>
            </a:endParaRPr>
          </a:p>
        </p:txBody>
      </p:sp>
      <p:sp>
        <p:nvSpPr>
          <p:cNvPr id="2" name="Footer Placeholder 1">
            <a:extLst>
              <a:ext uri="{FF2B5EF4-FFF2-40B4-BE49-F238E27FC236}">
                <a16:creationId xmlns:a16="http://schemas.microsoft.com/office/drawing/2014/main" id="{D358B297-77C8-522C-9F0E-D603B8308D15}"/>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BBEA3938-D967-9B5B-1378-CC8BBC6C7316}"/>
              </a:ext>
            </a:extLst>
          </p:cNvPr>
          <p:cNvSpPr>
            <a:spLocks noGrp="1"/>
          </p:cNvSpPr>
          <p:nvPr>
            <p:ph type="sldNum" sz="quarter" idx="12"/>
          </p:nvPr>
        </p:nvSpPr>
        <p:spPr>
          <a:xfrm>
            <a:off x="10982960" y="6356350"/>
            <a:ext cx="553720" cy="365125"/>
          </a:xfrm>
        </p:spPr>
        <p:txBody>
          <a:bodyPr/>
          <a:lstStyle/>
          <a:p>
            <a:fld id="{8978033F-3856-4341-9E29-13FFD02E3FF7}" type="slidenum">
              <a:rPr lang="en-GB" sz="1400" smtClean="0">
                <a:solidFill>
                  <a:schemeClr val="bg1"/>
                </a:solidFill>
              </a:rPr>
              <a:t>3</a:t>
            </a:fld>
            <a:endParaRPr lang="en-GB" sz="1400" dirty="0">
              <a:solidFill>
                <a:schemeClr val="bg1"/>
              </a:solidFill>
            </a:endParaRPr>
          </a:p>
        </p:txBody>
      </p:sp>
    </p:spTree>
    <p:extLst>
      <p:ext uri="{BB962C8B-B14F-4D97-AF65-F5344CB8AC3E}">
        <p14:creationId xmlns:p14="http://schemas.microsoft.com/office/powerpoint/2010/main" val="41753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2C4CAB-FCC1-3E39-D0AF-5E24377DE9DE}"/>
              </a:ext>
            </a:extLst>
          </p:cNvPr>
          <p:cNvSpPr>
            <a:spLocks noGrp="1"/>
          </p:cNvSpPr>
          <p:nvPr>
            <p:ph type="title"/>
          </p:nvPr>
        </p:nvSpPr>
        <p:spPr>
          <a:xfrm>
            <a:off x="428625" y="83129"/>
            <a:ext cx="11318875" cy="564572"/>
          </a:xfrm>
        </p:spPr>
        <p:txBody>
          <a:bodyPr/>
          <a:lstStyle/>
          <a:p>
            <a:r>
              <a:rPr lang="en-GB" sz="3200" b="1" dirty="0">
                <a:solidFill>
                  <a:srgbClr val="382873"/>
                </a:solidFill>
                <a:latin typeface="Trebuchet MS" panose="020B0603020202020204" pitchFamily="34" charset="0"/>
                <a:ea typeface="Cambria" panose="02040503050406030204"/>
                <a:sym typeface="+mn-ea"/>
              </a:rPr>
              <a:t>Introduction</a:t>
            </a:r>
            <a:endParaRPr lang="en-US" sz="3200" dirty="0">
              <a:latin typeface="Trebuchet MS" panose="020B0603020202020204" pitchFamily="34" charset="0"/>
            </a:endParaRPr>
          </a:p>
        </p:txBody>
      </p:sp>
      <p:sp>
        <p:nvSpPr>
          <p:cNvPr id="5" name="Content Placeholder 2">
            <a:extLst>
              <a:ext uri="{FF2B5EF4-FFF2-40B4-BE49-F238E27FC236}">
                <a16:creationId xmlns:a16="http://schemas.microsoft.com/office/drawing/2014/main" id="{5CCF7B98-2DE1-C8B5-7223-CF6FEF70A0B1}"/>
              </a:ext>
            </a:extLst>
          </p:cNvPr>
          <p:cNvSpPr>
            <a:spLocks noGrp="1"/>
          </p:cNvSpPr>
          <p:nvPr>
            <p:ph idx="1"/>
          </p:nvPr>
        </p:nvSpPr>
        <p:spPr>
          <a:xfrm>
            <a:off x="444500" y="647701"/>
            <a:ext cx="11684000" cy="5312230"/>
          </a:xfrm>
        </p:spPr>
        <p:txBody>
          <a:bodyPr/>
          <a:lstStyle/>
          <a:p>
            <a:pPr marL="514350" marR="0" lvl="0" indent="-514350" algn="l" defTabSz="914400" rtl="0" eaLnBrk="1" fontAlgn="base" latinLnBrk="0" hangingPunct="1">
              <a:lnSpc>
                <a:spcPct val="100000"/>
              </a:lnSpc>
              <a:spcBef>
                <a:spcPts val="0"/>
              </a:spcBef>
              <a:spcAft>
                <a:spcPts val="1800"/>
              </a:spcAft>
              <a:buClrTx/>
              <a:buSzTx/>
              <a:buFont typeface="+mj-lt"/>
              <a:buAutoNum type="arabicPeriod" startAt="4"/>
              <a:tabLst/>
              <a:defRPr/>
            </a:pPr>
            <a:r>
              <a:rPr kumimoji="0" lang="en-GB"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These prices exclude sales and excise taxes, government subsidies, and other costs incurred by other intermediaries and consumers.</a:t>
            </a:r>
          </a:p>
          <a:p>
            <a:pPr marL="514350" marR="0" lvl="0" indent="-514350" algn="l" defTabSz="914400" rtl="0" eaLnBrk="1" fontAlgn="base" latinLnBrk="0" hangingPunct="1">
              <a:lnSpc>
                <a:spcPct val="100000"/>
              </a:lnSpc>
              <a:spcBef>
                <a:spcPts val="0"/>
              </a:spcBef>
              <a:spcAft>
                <a:spcPts val="1800"/>
              </a:spcAft>
              <a:buClrTx/>
              <a:buSzTx/>
              <a:buFont typeface="+mj-lt"/>
              <a:buAutoNum type="arabicPeriod" startAt="4"/>
              <a:tabLst/>
              <a:defRPr/>
            </a:pPr>
            <a:r>
              <a:rPr kumimoji="0" lang="en-GB" b="1" i="1"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Producer price inflation </a:t>
            </a:r>
            <a:r>
              <a:rPr kumimoji="0" lang="en-GB"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is the rate at which the price received by domestic producers for their goods and services rises or falls. It is measured as the percentage change in the PPI between two periods. </a:t>
            </a:r>
          </a:p>
          <a:p>
            <a:pPr marL="514350" marR="0" lvl="0" indent="-514350" algn="l" defTabSz="914400" rtl="0" eaLnBrk="1" fontAlgn="base" latinLnBrk="0" hangingPunct="1">
              <a:lnSpc>
                <a:spcPct val="100000"/>
              </a:lnSpc>
              <a:spcBef>
                <a:spcPts val="0"/>
              </a:spcBef>
              <a:spcAft>
                <a:spcPts val="1800"/>
              </a:spcAft>
              <a:buClrTx/>
              <a:buSzTx/>
              <a:buFont typeface="+mj-lt"/>
              <a:buAutoNum type="arabicPeriod" startAt="4"/>
              <a:tabLst/>
              <a:defRPr/>
            </a:pPr>
            <a:r>
              <a:rPr kumimoji="0" lang="en-GB"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The producer price inflation is presented on both a </a:t>
            </a:r>
            <a:r>
              <a:rPr kumimoji="0" lang="en-GB"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month-on-month</a:t>
            </a:r>
            <a:r>
              <a:rPr kumimoji="0" lang="en-GB"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 basis and a </a:t>
            </a:r>
            <a:r>
              <a:rPr kumimoji="0" lang="en-GB" b="1"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year-on-year</a:t>
            </a:r>
            <a:r>
              <a:rPr kumimoji="0" lang="en-GB" b="0" i="0" u="none" strike="noStrike" kern="1200" cap="none" spc="0" normalizeH="0" baseline="0" noProof="0" dirty="0">
                <a:ln>
                  <a:noFill/>
                </a:ln>
                <a:solidFill>
                  <a:prstClr val="black"/>
                </a:solidFill>
                <a:effectLst/>
                <a:uLnTx/>
                <a:uFillTx/>
                <a:latin typeface="Trebuchet MS" panose="020B0603020202020204" pitchFamily="34" charset="0"/>
                <a:ea typeface="Calibri"/>
                <a:cs typeface="Times New Roman" panose="02020603050405020304"/>
              </a:rPr>
              <a:t> basis.</a:t>
            </a:r>
          </a:p>
          <a:p>
            <a:pPr marL="109855" indent="0" algn="just" fontAlgn="auto">
              <a:lnSpc>
                <a:spcPct val="150000"/>
              </a:lnSpc>
              <a:spcAft>
                <a:spcPts val="1800"/>
              </a:spcAft>
              <a:buNone/>
            </a:pPr>
            <a:endParaRPr lang="en-US" sz="3200" dirty="0">
              <a:latin typeface="Trebuchet MS" panose="020B0603020202020204" pitchFamily="34" charset="0"/>
            </a:endParaRPr>
          </a:p>
        </p:txBody>
      </p:sp>
      <p:sp>
        <p:nvSpPr>
          <p:cNvPr id="2" name="Footer Placeholder 1">
            <a:extLst>
              <a:ext uri="{FF2B5EF4-FFF2-40B4-BE49-F238E27FC236}">
                <a16:creationId xmlns:a16="http://schemas.microsoft.com/office/drawing/2014/main" id="{5513205C-2B1E-63B1-E47E-0856F6725766}"/>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5808A0F4-60CE-7620-BE32-06C7972D37AE}"/>
              </a:ext>
            </a:extLst>
          </p:cNvPr>
          <p:cNvSpPr>
            <a:spLocks noGrp="1"/>
          </p:cNvSpPr>
          <p:nvPr>
            <p:ph type="sldNum" sz="quarter" idx="12"/>
          </p:nvPr>
        </p:nvSpPr>
        <p:spPr/>
        <p:txBody>
          <a:bodyPr/>
          <a:lstStyle/>
          <a:p>
            <a:fld id="{8978033F-3856-4341-9E29-13FFD02E3FF7}" type="slidenum">
              <a:rPr lang="en-GB" sz="1400" smtClean="0">
                <a:solidFill>
                  <a:schemeClr val="bg1"/>
                </a:solidFill>
              </a:rPr>
              <a:t>4</a:t>
            </a:fld>
            <a:endParaRPr lang="en-GB" sz="1400" dirty="0">
              <a:solidFill>
                <a:schemeClr val="bg1"/>
              </a:solidFill>
            </a:endParaRPr>
          </a:p>
        </p:txBody>
      </p:sp>
    </p:spTree>
    <p:extLst>
      <p:ext uri="{BB962C8B-B14F-4D97-AF65-F5344CB8AC3E}">
        <p14:creationId xmlns:p14="http://schemas.microsoft.com/office/powerpoint/2010/main" val="289897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6880" y="152174"/>
            <a:ext cx="11554229" cy="657173"/>
          </a:xfrm>
        </p:spPr>
        <p:txBody>
          <a:bodyPr/>
          <a:lstStyle/>
          <a:p>
            <a:r>
              <a:rPr lang="en-CA" sz="3200" b="1" dirty="0">
                <a:solidFill>
                  <a:srgbClr val="382873"/>
                </a:solidFill>
                <a:latin typeface="Trebuchet MS" panose="020B0603020202020204" pitchFamily="34" charset="0"/>
                <a:ea typeface="Cambria" panose="02040503050406030204"/>
              </a:rPr>
              <a:t>Main Points: PPI and Inflation for June 2025(1/2)</a:t>
            </a:r>
            <a:endParaRPr lang="en-US" sz="3200" b="1" dirty="0">
              <a:solidFill>
                <a:srgbClr val="382873"/>
              </a:solidFill>
              <a:latin typeface="Trebuchet MS" panose="020B0603020202020204" pitchFamily="34" charset="0"/>
              <a:ea typeface="Cambria" panose="02040503050406030204"/>
            </a:endParaRPr>
          </a:p>
        </p:txBody>
      </p:sp>
      <p:sp>
        <p:nvSpPr>
          <p:cNvPr id="2" name="Footer Placeholder 1">
            <a:extLst>
              <a:ext uri="{FF2B5EF4-FFF2-40B4-BE49-F238E27FC236}">
                <a16:creationId xmlns:a16="http://schemas.microsoft.com/office/drawing/2014/main" id="{7AA5B9CF-13D1-F634-0F54-BFF6D29667B4}"/>
              </a:ext>
            </a:extLst>
          </p:cNvPr>
          <p:cNvSpPr>
            <a:spLocks noGrp="1"/>
          </p:cNvSpPr>
          <p:nvPr>
            <p:ph type="ftr" sz="quarter" idx="11"/>
          </p:nvPr>
        </p:nvSpPr>
        <p:spPr>
          <a:xfrm>
            <a:off x="4038600" y="6377345"/>
            <a:ext cx="4114800" cy="365125"/>
          </a:xfrm>
        </p:spPr>
        <p:txBody>
          <a:bodyPr/>
          <a:lstStyle/>
          <a:p>
            <a:r>
              <a:rPr lang="en-GB" sz="1400">
                <a:solidFill>
                  <a:schemeClr val="bg1"/>
                </a:solidFill>
              </a:rPr>
              <a:t>PPI release | July 2025</a:t>
            </a:r>
            <a:endParaRPr lang="en-GB" sz="1400" dirty="0">
              <a:solidFill>
                <a:schemeClr val="bg1"/>
              </a:solidFill>
            </a:endParaRPr>
          </a:p>
        </p:txBody>
      </p:sp>
      <p:sp>
        <p:nvSpPr>
          <p:cNvPr id="3" name="Slide Number Placeholder 2">
            <a:extLst>
              <a:ext uri="{FF2B5EF4-FFF2-40B4-BE49-F238E27FC236}">
                <a16:creationId xmlns:a16="http://schemas.microsoft.com/office/drawing/2014/main" id="{F6DCCFCA-D15E-9E06-3F1F-03904995CFAA}"/>
              </a:ext>
            </a:extLst>
          </p:cNvPr>
          <p:cNvSpPr>
            <a:spLocks noGrp="1"/>
          </p:cNvSpPr>
          <p:nvPr>
            <p:ph type="sldNum" sz="quarter" idx="12"/>
          </p:nvPr>
        </p:nvSpPr>
        <p:spPr/>
        <p:txBody>
          <a:bodyPr/>
          <a:lstStyle/>
          <a:p>
            <a:fld id="{8978033F-3856-4341-9E29-13FFD02E3FF7}" type="slidenum">
              <a:rPr lang="en-GB" sz="1400" smtClean="0">
                <a:solidFill>
                  <a:schemeClr val="bg1"/>
                </a:solidFill>
              </a:rPr>
              <a:t>5</a:t>
            </a:fld>
            <a:endParaRPr lang="en-GB" sz="1400" dirty="0">
              <a:solidFill>
                <a:schemeClr val="bg1"/>
              </a:solidFill>
            </a:endParaRPr>
          </a:p>
        </p:txBody>
      </p:sp>
      <p:pic>
        <p:nvPicPr>
          <p:cNvPr id="9" name="Picture 8">
            <a:extLst>
              <a:ext uri="{FF2B5EF4-FFF2-40B4-BE49-F238E27FC236}">
                <a16:creationId xmlns:a16="http://schemas.microsoft.com/office/drawing/2014/main" id="{5A97D121-950D-E0BB-0E1B-BAEA09412539}"/>
              </a:ext>
            </a:extLst>
          </p:cNvPr>
          <p:cNvPicPr>
            <a:picLocks noChangeAspect="1"/>
          </p:cNvPicPr>
          <p:nvPr/>
        </p:nvPicPr>
        <p:blipFill>
          <a:blip r:embed="rId2"/>
          <a:stretch>
            <a:fillRect/>
          </a:stretch>
        </p:blipFill>
        <p:spPr>
          <a:xfrm>
            <a:off x="6949440" y="729605"/>
            <a:ext cx="5130800" cy="5374474"/>
          </a:xfrm>
          <a:prstGeom prst="rect">
            <a:avLst/>
          </a:prstGeom>
        </p:spPr>
      </p:pic>
      <p:sp>
        <p:nvSpPr>
          <p:cNvPr id="8" name="Content Placeholder 4">
            <a:extLst>
              <a:ext uri="{FF2B5EF4-FFF2-40B4-BE49-F238E27FC236}">
                <a16:creationId xmlns:a16="http://schemas.microsoft.com/office/drawing/2014/main" id="{F555988E-7626-688D-B196-2A37A337F086}"/>
              </a:ext>
            </a:extLst>
          </p:cNvPr>
          <p:cNvSpPr txBox="1">
            <a:spLocks/>
          </p:cNvSpPr>
          <p:nvPr/>
        </p:nvSpPr>
        <p:spPr>
          <a:xfrm>
            <a:off x="200890" y="729604"/>
            <a:ext cx="6565670" cy="554700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spcBef>
                <a:spcPts val="0"/>
              </a:spcBef>
              <a:spcAft>
                <a:spcPts val="1200"/>
              </a:spcAft>
              <a:buSzPct val="100000"/>
              <a:buFont typeface="+mj-lt"/>
              <a:buAutoNum type="arabicPeriod"/>
            </a:pPr>
            <a:r>
              <a:rPr lang="en-GB" sz="1800" dirty="0">
                <a:latin typeface="Trebuchet MS" panose="020B0603020202020204" pitchFamily="34" charset="0"/>
                <a:cs typeface="Times New Roman" panose="02020603050405020304" pitchFamily="18" charset="0"/>
              </a:rPr>
              <a:t>The Producer Price Index (PPI) </a:t>
            </a:r>
            <a:r>
              <a:rPr lang="en-US" sz="1800" dirty="0">
                <a:latin typeface="Trebuchet MS" panose="020B0603020202020204" pitchFamily="34" charset="0"/>
                <a:cs typeface="Times New Roman" panose="02020603050405020304" pitchFamily="18" charset="0"/>
              </a:rPr>
              <a:t>for June 2025 was 258.5, down from 262.2 in May 2025 and up 244.0 in June 2024. </a:t>
            </a:r>
          </a:p>
          <a:p>
            <a:pPr marL="457200" indent="-457200">
              <a:lnSpc>
                <a:spcPct val="100000"/>
              </a:lnSpc>
              <a:spcBef>
                <a:spcPts val="0"/>
              </a:spcBef>
              <a:spcAft>
                <a:spcPts val="1200"/>
              </a:spcAft>
              <a:buSzPct val="100000"/>
              <a:buFont typeface="+mj-lt"/>
              <a:buAutoNum type="arabicPeriod"/>
            </a:pPr>
            <a:r>
              <a:rPr lang="en-US" altLang="en-GB" sz="1800" dirty="0">
                <a:latin typeface="Trebuchet MS" panose="020B0603020202020204" pitchFamily="34" charset="0"/>
                <a:cs typeface="Times New Roman" panose="02020603050405020304" pitchFamily="18" charset="0"/>
              </a:rPr>
              <a:t>Therefore, Year-on-Year (Y-o-Y) producer price inflation for all goods and services was 5.9%  in June 2025,</a:t>
            </a:r>
            <a:r>
              <a:rPr lang="en-GB" sz="1800" dirty="0">
                <a:latin typeface="Trebuchet MS" panose="020B0603020202020204" pitchFamily="34" charset="0"/>
                <a:cs typeface="Times New Roman" panose="02020603050405020304" pitchFamily="18" charset="0"/>
              </a:rPr>
              <a:t>.</a:t>
            </a:r>
          </a:p>
          <a:p>
            <a:pPr marL="457200" indent="-457200">
              <a:lnSpc>
                <a:spcPct val="100000"/>
              </a:lnSpc>
              <a:spcBef>
                <a:spcPts val="0"/>
              </a:spcBef>
              <a:spcAft>
                <a:spcPts val="1200"/>
              </a:spcAft>
              <a:buSzPct val="100000"/>
              <a:buFont typeface="+mj-lt"/>
              <a:buAutoNum type="arabicPeriod"/>
            </a:pPr>
            <a:r>
              <a:rPr lang="en-GB" sz="1800" dirty="0">
                <a:latin typeface="Trebuchet MS" panose="020B0603020202020204" pitchFamily="34" charset="0"/>
                <a:cs typeface="Times New Roman" panose="02020603050405020304" pitchFamily="18" charset="0"/>
              </a:rPr>
              <a:t>This means that on average, the ex-factory price of goods and services increased by 5.9% between June 2024 and June 2025. The Y-on-Y produce price inflation is:</a:t>
            </a:r>
          </a:p>
          <a:p>
            <a:pPr lvl="1">
              <a:lnSpc>
                <a:spcPct val="100000"/>
              </a:lnSpc>
              <a:spcBef>
                <a:spcPts val="0"/>
              </a:spcBef>
              <a:spcAft>
                <a:spcPts val="1200"/>
              </a:spcAft>
              <a:buSzPct val="100000"/>
            </a:pPr>
            <a:r>
              <a:rPr lang="en-GB" sz="1600" dirty="0">
                <a:latin typeface="Trebuchet MS" panose="020B0603020202020204" pitchFamily="34" charset="0"/>
                <a:cs typeface="Times New Roman" panose="02020603050405020304"/>
              </a:rPr>
              <a:t> 4.2 ppt lower than inflation recorded in May 2025;</a:t>
            </a:r>
          </a:p>
          <a:p>
            <a:pPr lvl="1">
              <a:lnSpc>
                <a:spcPct val="100000"/>
              </a:lnSpc>
              <a:spcBef>
                <a:spcPts val="0"/>
              </a:spcBef>
              <a:spcAft>
                <a:spcPts val="1200"/>
              </a:spcAft>
              <a:buSzPct val="100000"/>
            </a:pPr>
            <a:r>
              <a:rPr lang="en-US" altLang="en-GB" sz="1600" dirty="0">
                <a:latin typeface="Trebuchet MS" panose="020B0603020202020204" pitchFamily="34" charset="0"/>
                <a:cs typeface="Times New Roman" panose="02020603050405020304"/>
              </a:rPr>
              <a:t>19.7 ppts lower than inflation recorded a year earlier (Jun 2024);</a:t>
            </a:r>
          </a:p>
          <a:p>
            <a:pPr lvl="1">
              <a:lnSpc>
                <a:spcPct val="100000"/>
              </a:lnSpc>
              <a:spcBef>
                <a:spcPts val="0"/>
              </a:spcBef>
              <a:spcAft>
                <a:spcPts val="1200"/>
              </a:spcAft>
              <a:buSzPct val="100000"/>
            </a:pPr>
            <a:r>
              <a:rPr lang="en-US" altLang="en-GB" sz="1600" dirty="0">
                <a:latin typeface="Trebuchet MS" panose="020B0603020202020204" pitchFamily="34" charset="0"/>
                <a:cs typeface="Times New Roman" panose="02020603050405020304"/>
              </a:rPr>
              <a:t>the fifth consecutive month we have seen a decline; and</a:t>
            </a:r>
          </a:p>
          <a:p>
            <a:pPr lvl="1">
              <a:lnSpc>
                <a:spcPct val="100000"/>
              </a:lnSpc>
              <a:spcBef>
                <a:spcPts val="0"/>
              </a:spcBef>
              <a:spcAft>
                <a:spcPts val="1200"/>
              </a:spcAft>
              <a:buSzPct val="100000"/>
            </a:pPr>
            <a:r>
              <a:rPr lang="en-GB" sz="1600" dirty="0">
                <a:latin typeface="Trebuchet MS" panose="020B0603020202020204" pitchFamily="34" charset="0"/>
                <a:cs typeface="Times New Roman" panose="02020603050405020304"/>
              </a:rPr>
              <a:t>The lowest inflation  since Nov 2023</a:t>
            </a:r>
          </a:p>
          <a:p>
            <a:pPr marL="457200" indent="-457200">
              <a:lnSpc>
                <a:spcPct val="100000"/>
              </a:lnSpc>
              <a:spcBef>
                <a:spcPts val="0"/>
              </a:spcBef>
              <a:spcAft>
                <a:spcPts val="1200"/>
              </a:spcAft>
              <a:buSzPct val="100000"/>
              <a:buFont typeface="+mj-lt"/>
              <a:buAutoNum type="arabicPeriod"/>
            </a:pPr>
            <a:r>
              <a:rPr lang="en-US" altLang="en-GB" sz="1800" dirty="0">
                <a:latin typeface="Trebuchet MS" panose="020B0603020202020204" pitchFamily="34" charset="0"/>
                <a:cs typeface="Times New Roman" panose="02020603050405020304" pitchFamily="18" charset="0"/>
              </a:rPr>
              <a:t>On a month-on-month (M-on-M) basis, there was producer price  </a:t>
            </a:r>
            <a:r>
              <a:rPr lang="en-US" altLang="en-GB" sz="1800" b="1" dirty="0">
                <a:latin typeface="Trebuchet MS" panose="020B0603020202020204" pitchFamily="34" charset="0"/>
                <a:cs typeface="Times New Roman" panose="02020603050405020304" pitchFamily="18" charset="0"/>
              </a:rPr>
              <a:t>deflation of 1.4% </a:t>
            </a:r>
            <a:r>
              <a:rPr lang="en-US" altLang="en-GB" sz="1800" dirty="0">
                <a:latin typeface="Trebuchet MS" panose="020B0603020202020204" pitchFamily="34" charset="0"/>
                <a:cs typeface="Times New Roman" panose="02020603050405020304" pitchFamily="18" charset="0"/>
              </a:rPr>
              <a:t>between May and June 2025 meaning that the average prices that producers received for their goods and services in June was lower than that in May by 1.4%. </a:t>
            </a:r>
          </a:p>
        </p:txBody>
      </p:sp>
    </p:spTree>
    <p:extLst>
      <p:ext uri="{BB962C8B-B14F-4D97-AF65-F5344CB8AC3E}">
        <p14:creationId xmlns:p14="http://schemas.microsoft.com/office/powerpoint/2010/main" val="45230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589BC1A-F83D-A607-E72E-634E32D7B911}"/>
              </a:ext>
            </a:extLst>
          </p:cNvPr>
          <p:cNvSpPr>
            <a:spLocks noGrp="1"/>
          </p:cNvSpPr>
          <p:nvPr>
            <p:ph type="title"/>
          </p:nvPr>
        </p:nvSpPr>
        <p:spPr>
          <a:xfrm>
            <a:off x="534670" y="187268"/>
            <a:ext cx="11318875" cy="564572"/>
          </a:xfrm>
        </p:spPr>
        <p:txBody>
          <a:bodyPr/>
          <a:lstStyle/>
          <a:p>
            <a:r>
              <a:rPr kumimoji="0" lang="en-US" sz="3200" b="1" i="0" u="none" strike="noStrike" kern="1200" cap="none" spc="0" normalizeH="0" baseline="0" noProof="0" dirty="0">
                <a:ln>
                  <a:noFill/>
                </a:ln>
                <a:solidFill>
                  <a:srgbClr val="382873"/>
                </a:solidFill>
                <a:effectLst/>
                <a:uLnTx/>
                <a:uFillTx/>
                <a:latin typeface="Trebuchet MS" panose="020B0603020202020204" pitchFamily="34" charset="0"/>
                <a:ea typeface="Cambria" panose="02040503050406030204"/>
                <a:cs typeface="+mj-cs"/>
              </a:rPr>
              <a:t>Main Points: Year-on-Year Inflation for June 2025</a:t>
            </a:r>
            <a:endParaRPr lang="en-US" sz="3200" dirty="0">
              <a:latin typeface="Trebuchet MS" panose="020B0603020202020204" pitchFamily="34" charset="0"/>
            </a:endParaRPr>
          </a:p>
        </p:txBody>
      </p:sp>
      <p:sp>
        <p:nvSpPr>
          <p:cNvPr id="2" name="Footer Placeholder 1">
            <a:extLst>
              <a:ext uri="{FF2B5EF4-FFF2-40B4-BE49-F238E27FC236}">
                <a16:creationId xmlns:a16="http://schemas.microsoft.com/office/drawing/2014/main" id="{3A6746B1-4870-6A8B-4144-C0C1790B4D23}"/>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09C8A4C8-7346-C780-B131-EB41BD5C4EB9}"/>
              </a:ext>
            </a:extLst>
          </p:cNvPr>
          <p:cNvSpPr>
            <a:spLocks noGrp="1"/>
          </p:cNvSpPr>
          <p:nvPr>
            <p:ph type="sldNum" sz="quarter" idx="12"/>
          </p:nvPr>
        </p:nvSpPr>
        <p:spPr/>
        <p:txBody>
          <a:bodyPr/>
          <a:lstStyle/>
          <a:p>
            <a:fld id="{8978033F-3856-4341-9E29-13FFD02E3FF7}" type="slidenum">
              <a:rPr lang="en-GB" sz="1400" smtClean="0">
                <a:solidFill>
                  <a:schemeClr val="bg1"/>
                </a:solidFill>
              </a:rPr>
              <a:t>6</a:t>
            </a:fld>
            <a:endParaRPr lang="en-GB" sz="1400" dirty="0">
              <a:solidFill>
                <a:schemeClr val="bg1"/>
              </a:solidFill>
            </a:endParaRPr>
          </a:p>
        </p:txBody>
      </p:sp>
      <p:graphicFrame>
        <p:nvGraphicFramePr>
          <p:cNvPr id="8" name="Table 7">
            <a:extLst>
              <a:ext uri="{FF2B5EF4-FFF2-40B4-BE49-F238E27FC236}">
                <a16:creationId xmlns:a16="http://schemas.microsoft.com/office/drawing/2014/main" id="{6CDEA490-56F5-B9C1-D96D-59C13888BFA0}"/>
              </a:ext>
            </a:extLst>
          </p:cNvPr>
          <p:cNvGraphicFramePr>
            <a:graphicFrameLocks noGrp="1"/>
          </p:cNvGraphicFramePr>
          <p:nvPr>
            <p:extLst>
              <p:ext uri="{D42A27DB-BD31-4B8C-83A1-F6EECF244321}">
                <p14:modId xmlns:p14="http://schemas.microsoft.com/office/powerpoint/2010/main" val="2455773133"/>
              </p:ext>
            </p:extLst>
          </p:nvPr>
        </p:nvGraphicFramePr>
        <p:xfrm>
          <a:off x="172721" y="974286"/>
          <a:ext cx="11805920" cy="4985080"/>
        </p:xfrm>
        <a:graphic>
          <a:graphicData uri="http://schemas.openxmlformats.org/drawingml/2006/table">
            <a:tbl>
              <a:tblPr/>
              <a:tblGrid>
                <a:gridCol w="657203">
                  <a:extLst>
                    <a:ext uri="{9D8B030D-6E8A-4147-A177-3AD203B41FA5}">
                      <a16:colId xmlns:a16="http://schemas.microsoft.com/office/drawing/2014/main" val="3278205635"/>
                    </a:ext>
                  </a:extLst>
                </a:gridCol>
                <a:gridCol w="2864997">
                  <a:extLst>
                    <a:ext uri="{9D8B030D-6E8A-4147-A177-3AD203B41FA5}">
                      <a16:colId xmlns:a16="http://schemas.microsoft.com/office/drawing/2014/main" val="3728482757"/>
                    </a:ext>
                  </a:extLst>
                </a:gridCol>
                <a:gridCol w="1047418">
                  <a:extLst>
                    <a:ext uri="{9D8B030D-6E8A-4147-A177-3AD203B41FA5}">
                      <a16:colId xmlns:a16="http://schemas.microsoft.com/office/drawing/2014/main" val="3072436701"/>
                    </a:ext>
                  </a:extLst>
                </a:gridCol>
                <a:gridCol w="1345214">
                  <a:extLst>
                    <a:ext uri="{9D8B030D-6E8A-4147-A177-3AD203B41FA5}">
                      <a16:colId xmlns:a16="http://schemas.microsoft.com/office/drawing/2014/main" val="4058043013"/>
                    </a:ext>
                  </a:extLst>
                </a:gridCol>
                <a:gridCol w="1601934">
                  <a:extLst>
                    <a:ext uri="{9D8B030D-6E8A-4147-A177-3AD203B41FA5}">
                      <a16:colId xmlns:a16="http://schemas.microsoft.com/office/drawing/2014/main" val="3142475487"/>
                    </a:ext>
                  </a:extLst>
                </a:gridCol>
                <a:gridCol w="1406827">
                  <a:extLst>
                    <a:ext uri="{9D8B030D-6E8A-4147-A177-3AD203B41FA5}">
                      <a16:colId xmlns:a16="http://schemas.microsoft.com/office/drawing/2014/main" val="4209660888"/>
                    </a:ext>
                  </a:extLst>
                </a:gridCol>
                <a:gridCol w="1544096">
                  <a:extLst>
                    <a:ext uri="{9D8B030D-6E8A-4147-A177-3AD203B41FA5}">
                      <a16:colId xmlns:a16="http://schemas.microsoft.com/office/drawing/2014/main" val="3076108254"/>
                    </a:ext>
                  </a:extLst>
                </a:gridCol>
                <a:gridCol w="1338231">
                  <a:extLst>
                    <a:ext uri="{9D8B030D-6E8A-4147-A177-3AD203B41FA5}">
                      <a16:colId xmlns:a16="http://schemas.microsoft.com/office/drawing/2014/main" val="2222622012"/>
                    </a:ext>
                  </a:extLst>
                </a:gridCol>
              </a:tblGrid>
              <a:tr h="599168">
                <a:tc rowSpan="3">
                  <a:txBody>
                    <a:bodyPr/>
                    <a:lstStyle/>
                    <a:p>
                      <a:pPr algn="ctr" rtl="0" fontAlgn="ctr"/>
                      <a:r>
                        <a:rPr lang="en-GB" sz="1800" b="1" i="0" u="none" strike="noStrike">
                          <a:solidFill>
                            <a:srgbClr val="000000"/>
                          </a:solidFill>
                          <a:effectLst/>
                          <a:latin typeface="Trebuchet MS" panose="020B0703020202090204" pitchFamily="34" charset="0"/>
                        </a:rPr>
                        <a:t>No</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3">
                  <a:txBody>
                    <a:bodyPr/>
                    <a:lstStyle/>
                    <a:p>
                      <a:pPr algn="ctr" rtl="0" fontAlgn="ctr"/>
                      <a:r>
                        <a:rPr lang="en-GB" sz="1800" b="1" i="0" u="none" strike="noStrike" dirty="0">
                          <a:solidFill>
                            <a:srgbClr val="000000"/>
                          </a:solidFill>
                          <a:effectLst/>
                          <a:latin typeface="Trebuchet MS" panose="020B0703020202090204" pitchFamily="34" charset="0"/>
                        </a:rPr>
                        <a:t>Sectors</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3">
                  <a:txBody>
                    <a:bodyPr/>
                    <a:lstStyle/>
                    <a:p>
                      <a:pPr algn="ctr" rtl="0" fontAlgn="ctr"/>
                      <a:r>
                        <a:rPr lang="en-GB" sz="1800" b="1" i="0" u="none" strike="noStrike" dirty="0">
                          <a:solidFill>
                            <a:srgbClr val="000000"/>
                          </a:solidFill>
                          <a:effectLst/>
                          <a:latin typeface="Trebuchet MS" panose="020B0703020202090204" pitchFamily="34" charset="0"/>
                        </a:rPr>
                        <a:t>Weights</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2">
                  <a:txBody>
                    <a:bodyPr/>
                    <a:lstStyle/>
                    <a:p>
                      <a:pPr algn="ctr" rtl="0" fontAlgn="ctr"/>
                      <a:r>
                        <a:rPr lang="en-GB" sz="1800" b="1" i="0" u="none" strike="noStrike">
                          <a:solidFill>
                            <a:srgbClr val="000000"/>
                          </a:solidFill>
                          <a:effectLst/>
                          <a:latin typeface="Trebuchet MS" panose="020B0703020202090204" pitchFamily="34" charset="0"/>
                        </a:rPr>
                        <a:t>May-25</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GH"/>
                    </a:p>
                  </a:txBody>
                  <a:tcPr/>
                </a:tc>
                <a:tc gridSpan="2">
                  <a:txBody>
                    <a:bodyPr/>
                    <a:lstStyle/>
                    <a:p>
                      <a:pPr algn="ctr" rtl="0" fontAlgn="ctr"/>
                      <a:r>
                        <a:rPr lang="en-GB" sz="1800" b="1" i="0" u="none" strike="noStrike">
                          <a:solidFill>
                            <a:srgbClr val="0042C8"/>
                          </a:solidFill>
                          <a:effectLst/>
                          <a:latin typeface="Trebuchet MS" panose="020B0703020202090204" pitchFamily="34" charset="0"/>
                        </a:rPr>
                        <a:t>Jun-25</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hMerge="1">
                  <a:txBody>
                    <a:bodyPr/>
                    <a:lstStyle/>
                    <a:p>
                      <a:endParaRPr lang="en-GH"/>
                    </a:p>
                  </a:txBody>
                  <a:tcPr/>
                </a:tc>
                <a:tc rowSpan="2">
                  <a:txBody>
                    <a:bodyPr/>
                    <a:lstStyle/>
                    <a:p>
                      <a:pPr algn="ctr" rtl="0" fontAlgn="ctr"/>
                      <a:r>
                        <a:rPr lang="en-GB" sz="1800" b="1" i="0" u="none" strike="noStrike">
                          <a:solidFill>
                            <a:srgbClr val="000000"/>
                          </a:solidFill>
                          <a:effectLst/>
                          <a:latin typeface="Trebuchet MS" panose="020B0703020202090204" pitchFamily="34" charset="0"/>
                        </a:rPr>
                        <a:t>Change in Inflation between May &amp; June</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12148504"/>
                  </a:ext>
                </a:extLst>
              </a:tr>
              <a:tr h="599168">
                <a:tc vMerge="1">
                  <a:txBody>
                    <a:bodyPr/>
                    <a:lstStyle/>
                    <a:p>
                      <a:endParaRPr lang="en-GH"/>
                    </a:p>
                  </a:txBody>
                  <a:tcPr/>
                </a:tc>
                <a:tc vMerge="1">
                  <a:txBody>
                    <a:bodyPr/>
                    <a:lstStyle/>
                    <a:p>
                      <a:endParaRPr lang="en-GH"/>
                    </a:p>
                  </a:txBody>
                  <a:tcPr/>
                </a:tc>
                <a:tc vMerge="1">
                  <a:txBody>
                    <a:bodyPr/>
                    <a:lstStyle/>
                    <a:p>
                      <a:endParaRPr lang="en-GH"/>
                    </a:p>
                  </a:txBody>
                  <a:tcPr/>
                </a:tc>
                <a:tc>
                  <a:txBody>
                    <a:bodyPr/>
                    <a:lstStyle/>
                    <a:p>
                      <a:pPr algn="ctr" rtl="0" fontAlgn="ctr"/>
                      <a:r>
                        <a:rPr lang="en-GB" sz="1800" b="1" i="0" u="none" strike="noStrike">
                          <a:solidFill>
                            <a:srgbClr val="000000"/>
                          </a:solidFill>
                          <a:effectLst/>
                          <a:latin typeface="Trebuchet MS" panose="020B0703020202090204" pitchFamily="34" charset="0"/>
                        </a:rPr>
                        <a:t>Inflation</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dirty="0">
                          <a:solidFill>
                            <a:srgbClr val="000000"/>
                          </a:solidFill>
                          <a:effectLst/>
                          <a:latin typeface="Trebuchet MS" panose="020B0703020202090204" pitchFamily="34" charset="0"/>
                        </a:rPr>
                        <a:t>Contribution</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dirty="0">
                          <a:solidFill>
                            <a:srgbClr val="000000"/>
                          </a:solidFill>
                          <a:effectLst/>
                          <a:latin typeface="Trebuchet MS" panose="020B0703020202090204" pitchFamily="34" charset="0"/>
                        </a:rPr>
                        <a:t>Inflation</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B" sz="1800" b="1" i="0" u="none" strike="noStrike">
                          <a:solidFill>
                            <a:srgbClr val="000000"/>
                          </a:solidFill>
                          <a:effectLst/>
                          <a:latin typeface="Trebuchet MS" panose="020B0703020202090204" pitchFamily="34" charset="0"/>
                        </a:rPr>
                        <a:t>Contribution</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vMerge="1">
                  <a:txBody>
                    <a:bodyPr/>
                    <a:lstStyle/>
                    <a:p>
                      <a:endParaRPr lang="en-GH"/>
                    </a:p>
                  </a:txBody>
                  <a:tcPr/>
                </a:tc>
                <a:extLst>
                  <a:ext uri="{0D108BD9-81ED-4DB2-BD59-A6C34878D82A}">
                    <a16:rowId xmlns:a16="http://schemas.microsoft.com/office/drawing/2014/main" val="999220314"/>
                  </a:ext>
                </a:extLst>
              </a:tr>
              <a:tr h="311568">
                <a:tc vMerge="1">
                  <a:txBody>
                    <a:bodyPr/>
                    <a:lstStyle/>
                    <a:p>
                      <a:endParaRPr lang="en-GH"/>
                    </a:p>
                  </a:txBody>
                  <a:tcPr/>
                </a:tc>
                <a:tc vMerge="1">
                  <a:txBody>
                    <a:bodyPr/>
                    <a:lstStyle/>
                    <a:p>
                      <a:endParaRPr lang="en-GH"/>
                    </a:p>
                  </a:txBody>
                  <a:tcPr/>
                </a:tc>
                <a:tc vMerge="1">
                  <a:txBody>
                    <a:bodyPr/>
                    <a:lstStyle/>
                    <a:p>
                      <a:endParaRPr lang="en-GH"/>
                    </a:p>
                  </a:txBody>
                  <a:tcPr/>
                </a:tc>
                <a:tc>
                  <a:txBody>
                    <a:bodyPr/>
                    <a:lstStyle/>
                    <a:p>
                      <a:pPr algn="ctr" rtl="0" fontAlgn="ctr"/>
                      <a:r>
                        <a:rPr lang="en-GH" sz="1800" b="1" i="0" u="none" strike="noStrike">
                          <a:solidFill>
                            <a:srgbClr val="000000"/>
                          </a:solidFill>
                          <a:effectLst/>
                          <a:latin typeface="Trebuchet MS" panose="020B0703020202090204" pitchFamily="34" charset="0"/>
                        </a:rPr>
                        <a:t>%</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a:solidFill>
                            <a:srgbClr val="000000"/>
                          </a:solidFill>
                          <a:effectLst/>
                          <a:latin typeface="Trebuchet MS" panose="020B0703020202090204" pitchFamily="34" charset="0"/>
                        </a:rPr>
                        <a:t>ppt</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1" i="0" u="none" strike="noStrike">
                          <a:solidFill>
                            <a:srgbClr val="000000"/>
                          </a:solidFill>
                          <a:effectLst/>
                          <a:latin typeface="Trebuchet MS" panose="020B0703020202090204" pitchFamily="34" charset="0"/>
                        </a:rPr>
                        <a:t>%</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B" sz="1800" b="1" i="0" u="none" strike="noStrike">
                          <a:solidFill>
                            <a:srgbClr val="000000"/>
                          </a:solidFill>
                          <a:effectLst/>
                          <a:latin typeface="Trebuchet MS" panose="020B0703020202090204" pitchFamily="34" charset="0"/>
                        </a:rPr>
                        <a:t>ppt</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B" sz="1800" b="1" i="0" u="none" strike="noStrike">
                          <a:solidFill>
                            <a:srgbClr val="000000"/>
                          </a:solidFill>
                          <a:effectLst/>
                          <a:latin typeface="Trebuchet MS" panose="020B0703020202090204" pitchFamily="34" charset="0"/>
                        </a:rPr>
                        <a:t>ppt</a:t>
                      </a:r>
                    </a:p>
                  </a:txBody>
                  <a:tcPr marL="7845" marR="7845" marT="7845"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421569756"/>
                  </a:ext>
                </a:extLst>
              </a:tr>
              <a:tr h="299585">
                <a:tc>
                  <a:txBody>
                    <a:bodyPr/>
                    <a:lstStyle/>
                    <a:p>
                      <a:pPr algn="ctr" rtl="0" fontAlgn="ctr"/>
                      <a:endParaRPr lang="en-GH" sz="1800" b="1" i="0" u="none" strike="noStrike" dirty="0">
                        <a:solidFill>
                          <a:srgbClr val="000000"/>
                        </a:solidFill>
                        <a:effectLst/>
                        <a:latin typeface="Trebuchet MS" panose="020B0703020202090204" pitchFamily="34" charset="0"/>
                      </a:endParaRP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rtl="0" fontAlgn="ctr"/>
                      <a:r>
                        <a:rPr lang="en-GB" sz="1800" b="1" i="0" u="none" strike="noStrike">
                          <a:solidFill>
                            <a:srgbClr val="000000"/>
                          </a:solidFill>
                          <a:effectLst/>
                          <a:latin typeface="Trebuchet MS" panose="020B0703020202090204" pitchFamily="34" charset="0"/>
                        </a:rPr>
                        <a:t>All Activity PPI</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1" i="0" u="none" strike="noStrike" dirty="0">
                          <a:solidFill>
                            <a:srgbClr val="000000"/>
                          </a:solidFill>
                          <a:effectLst/>
                          <a:latin typeface="Trebuchet MS" panose="020B0703020202090204" pitchFamily="34" charset="0"/>
                        </a:rPr>
                        <a:t>100.0</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10.1</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10.1</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5.9</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5.9</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-4.2</a:t>
                      </a:r>
                    </a:p>
                  </a:txBody>
                  <a:tcPr marL="7845" marR="7845" marT="7845" marB="0" anchor="ctr">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11090202"/>
                  </a:ext>
                </a:extLst>
              </a:tr>
              <a:tr h="287601">
                <a:tc>
                  <a:txBody>
                    <a:bodyPr/>
                    <a:lstStyle/>
                    <a:p>
                      <a:pPr algn="ctr" rtl="0" fontAlgn="ctr"/>
                      <a:r>
                        <a:rPr lang="en-US" sz="1800" b="0" i="0" u="none" strike="noStrike" dirty="0">
                          <a:solidFill>
                            <a:srgbClr val="000000"/>
                          </a:solidFill>
                          <a:effectLst/>
                          <a:latin typeface="Trebuchet MS" panose="020B0703020202090204" pitchFamily="34" charset="0"/>
                        </a:rPr>
                        <a:t>1</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Mining and quarrying</a:t>
                      </a:r>
                    </a:p>
                  </a:txBody>
                  <a:tcPr marL="47070"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43.7</a:t>
                      </a:r>
                    </a:p>
                  </a:txBody>
                  <a:tcPr marL="7845"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13.7</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6.0</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6.5</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2.8</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-7.2</a:t>
                      </a:r>
                    </a:p>
                  </a:txBody>
                  <a:tcPr marL="7845" marR="7845" marT="7845" marB="0" anchor="ctr">
                    <a:lnL>
                      <a:noFill/>
                    </a:lnL>
                    <a:lnR>
                      <a:noFill/>
                    </a:lnR>
                    <a:lnT>
                      <a:noFill/>
                    </a:lnT>
                    <a:lnB>
                      <a:noFill/>
                    </a:lnB>
                    <a:noFill/>
                  </a:tcPr>
                </a:tc>
                <a:extLst>
                  <a:ext uri="{0D108BD9-81ED-4DB2-BD59-A6C34878D82A}">
                    <a16:rowId xmlns:a16="http://schemas.microsoft.com/office/drawing/2014/main" val="3888834769"/>
                  </a:ext>
                </a:extLst>
              </a:tr>
              <a:tr h="287601">
                <a:tc>
                  <a:txBody>
                    <a:bodyPr/>
                    <a:lstStyle/>
                    <a:p>
                      <a:pPr algn="ctr" rtl="0" fontAlgn="ctr"/>
                      <a:r>
                        <a:rPr lang="en-US" sz="1800" b="0" i="0" u="none" strike="noStrike" dirty="0">
                          <a:solidFill>
                            <a:srgbClr val="000000"/>
                          </a:solidFill>
                          <a:effectLst/>
                          <a:latin typeface="Trebuchet MS" panose="020B0703020202090204" pitchFamily="34" charset="0"/>
                        </a:rPr>
                        <a:t>2</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dirty="0">
                          <a:solidFill>
                            <a:srgbClr val="000000"/>
                          </a:solidFill>
                          <a:effectLst/>
                          <a:latin typeface="Trebuchet MS" panose="020B0703020202090204" pitchFamily="34" charset="0"/>
                        </a:rPr>
                        <a:t>Manufacturing</a:t>
                      </a:r>
                    </a:p>
                  </a:txBody>
                  <a:tcPr marL="47070"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35.0</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9.8</a:t>
                      </a:r>
                    </a:p>
                  </a:txBody>
                  <a:tcPr marL="7845"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3.4</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7.6</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2.7</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-2.2</a:t>
                      </a:r>
                    </a:p>
                  </a:txBody>
                  <a:tcPr marL="7845" marR="7845" marT="7845" marB="0" anchor="ctr">
                    <a:lnL>
                      <a:noFill/>
                    </a:lnL>
                    <a:lnR>
                      <a:noFill/>
                    </a:lnR>
                    <a:lnT>
                      <a:noFill/>
                    </a:lnT>
                    <a:lnB>
                      <a:noFill/>
                    </a:lnB>
                    <a:noFill/>
                  </a:tcPr>
                </a:tc>
                <a:extLst>
                  <a:ext uri="{0D108BD9-81ED-4DB2-BD59-A6C34878D82A}">
                    <a16:rowId xmlns:a16="http://schemas.microsoft.com/office/drawing/2014/main" val="1592877251"/>
                  </a:ext>
                </a:extLst>
              </a:tr>
              <a:tr h="287601">
                <a:tc>
                  <a:txBody>
                    <a:bodyPr/>
                    <a:lstStyle/>
                    <a:p>
                      <a:pPr algn="ctr" rtl="0" fontAlgn="ctr"/>
                      <a:r>
                        <a:rPr lang="en-US" sz="1800" b="0" i="0" u="none" strike="noStrike" dirty="0">
                          <a:solidFill>
                            <a:srgbClr val="000000"/>
                          </a:solidFill>
                          <a:effectLst/>
                          <a:latin typeface="Trebuchet MS" panose="020B0703020202090204" pitchFamily="34" charset="0"/>
                        </a:rPr>
                        <a:t>3</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dirty="0">
                          <a:solidFill>
                            <a:srgbClr val="000000"/>
                          </a:solidFill>
                          <a:effectLst/>
                          <a:latin typeface="Trebuchet MS" panose="020B0703020202090204" pitchFamily="34" charset="0"/>
                        </a:rPr>
                        <a:t>Electricity and gas</a:t>
                      </a:r>
                    </a:p>
                  </a:txBody>
                  <a:tcPr marL="47070"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4.3</a:t>
                      </a:r>
                    </a:p>
                  </a:txBody>
                  <a:tcPr marL="7845"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8.9</a:t>
                      </a:r>
                    </a:p>
                  </a:txBody>
                  <a:tcPr marL="7845"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0.4</a:t>
                      </a:r>
                    </a:p>
                  </a:txBody>
                  <a:tcPr marL="7845"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5.1</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0.2</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-3.8</a:t>
                      </a:r>
                    </a:p>
                  </a:txBody>
                  <a:tcPr marL="7845" marR="7845" marT="7845" marB="0" anchor="ctr">
                    <a:lnL>
                      <a:noFill/>
                    </a:lnL>
                    <a:lnR>
                      <a:noFill/>
                    </a:lnR>
                    <a:lnT>
                      <a:noFill/>
                    </a:lnT>
                    <a:lnB>
                      <a:noFill/>
                    </a:lnB>
                    <a:noFill/>
                  </a:tcPr>
                </a:tc>
                <a:extLst>
                  <a:ext uri="{0D108BD9-81ED-4DB2-BD59-A6C34878D82A}">
                    <a16:rowId xmlns:a16="http://schemas.microsoft.com/office/drawing/2014/main" val="1705522854"/>
                  </a:ext>
                </a:extLst>
              </a:tr>
              <a:tr h="575201">
                <a:tc>
                  <a:txBody>
                    <a:bodyPr/>
                    <a:lstStyle/>
                    <a:p>
                      <a:pPr algn="ctr" rtl="0" fontAlgn="ctr"/>
                      <a:r>
                        <a:rPr lang="en-US" sz="1800" b="0" i="0" u="none" strike="noStrike" dirty="0">
                          <a:solidFill>
                            <a:srgbClr val="000000"/>
                          </a:solidFill>
                          <a:effectLst/>
                          <a:latin typeface="Trebuchet MS" panose="020B0703020202090204" pitchFamily="34" charset="0"/>
                        </a:rPr>
                        <a:t>4</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Water supply; sewerage, waste management</a:t>
                      </a:r>
                    </a:p>
                  </a:txBody>
                  <a:tcPr marL="47070"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2.3</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4.2</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0.1</a:t>
                      </a:r>
                    </a:p>
                  </a:txBody>
                  <a:tcPr marL="7845" marR="7845" marT="7845"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3.6</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0.1</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-0.6</a:t>
                      </a:r>
                    </a:p>
                  </a:txBody>
                  <a:tcPr marL="7845" marR="7845" marT="7845" marB="0" anchor="ctr">
                    <a:lnL>
                      <a:noFill/>
                    </a:lnL>
                    <a:lnR>
                      <a:noFill/>
                    </a:lnR>
                    <a:lnT>
                      <a:noFill/>
                    </a:lnT>
                    <a:lnB>
                      <a:noFill/>
                    </a:lnB>
                    <a:noFill/>
                  </a:tcPr>
                </a:tc>
                <a:extLst>
                  <a:ext uri="{0D108BD9-81ED-4DB2-BD59-A6C34878D82A}">
                    <a16:rowId xmlns:a16="http://schemas.microsoft.com/office/drawing/2014/main" val="3278567069"/>
                  </a:ext>
                </a:extLst>
              </a:tr>
              <a:tr h="287601">
                <a:tc>
                  <a:txBody>
                    <a:bodyPr/>
                    <a:lstStyle/>
                    <a:p>
                      <a:pPr algn="ctr" rtl="0" fontAlgn="ctr"/>
                      <a:r>
                        <a:rPr lang="en-US" sz="1800" b="0" i="0" u="none" strike="noStrike" dirty="0">
                          <a:solidFill>
                            <a:srgbClr val="000000"/>
                          </a:solidFill>
                          <a:effectLst/>
                          <a:latin typeface="Trebuchet MS" panose="020B0703020202090204" pitchFamily="34" charset="0"/>
                        </a:rPr>
                        <a:t>5</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Construction</a:t>
                      </a:r>
                    </a:p>
                  </a:txBody>
                  <a:tcPr marL="47070"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0.9</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7.4</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0.1</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6.0</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0.1</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-1.4</a:t>
                      </a:r>
                    </a:p>
                  </a:txBody>
                  <a:tcPr marL="7845" marR="7845" marT="7845" marB="0" anchor="ctr">
                    <a:lnL>
                      <a:noFill/>
                    </a:lnL>
                    <a:lnR>
                      <a:noFill/>
                    </a:lnR>
                    <a:lnT>
                      <a:noFill/>
                    </a:lnT>
                    <a:lnB>
                      <a:noFill/>
                    </a:lnB>
                    <a:noFill/>
                  </a:tcPr>
                </a:tc>
                <a:extLst>
                  <a:ext uri="{0D108BD9-81ED-4DB2-BD59-A6C34878D82A}">
                    <a16:rowId xmlns:a16="http://schemas.microsoft.com/office/drawing/2014/main" val="3861265241"/>
                  </a:ext>
                </a:extLst>
              </a:tr>
              <a:tr h="287601">
                <a:tc>
                  <a:txBody>
                    <a:bodyPr/>
                    <a:lstStyle/>
                    <a:p>
                      <a:pPr algn="ctr" rtl="0" fontAlgn="ctr"/>
                      <a:r>
                        <a:rPr lang="en-US" sz="1800" b="0" i="0" u="none" strike="noStrike" dirty="0">
                          <a:solidFill>
                            <a:srgbClr val="000000"/>
                          </a:solidFill>
                          <a:effectLst/>
                          <a:latin typeface="Trebuchet MS" panose="020B0703020202090204" pitchFamily="34" charset="0"/>
                        </a:rPr>
                        <a:t>6</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Transportation and storage</a:t>
                      </a:r>
                    </a:p>
                  </a:txBody>
                  <a:tcPr marL="47070"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2.4</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-4.8</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-0.1</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-7.0</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-0.2</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-2.2</a:t>
                      </a:r>
                    </a:p>
                  </a:txBody>
                  <a:tcPr marL="7845" marR="7845" marT="7845" marB="0" anchor="ctr">
                    <a:lnL>
                      <a:noFill/>
                    </a:lnL>
                    <a:lnR>
                      <a:noFill/>
                    </a:lnR>
                    <a:lnT>
                      <a:noFill/>
                    </a:lnT>
                    <a:lnB>
                      <a:noFill/>
                    </a:lnB>
                    <a:noFill/>
                  </a:tcPr>
                </a:tc>
                <a:extLst>
                  <a:ext uri="{0D108BD9-81ED-4DB2-BD59-A6C34878D82A}">
                    <a16:rowId xmlns:a16="http://schemas.microsoft.com/office/drawing/2014/main" val="2266785013"/>
                  </a:ext>
                </a:extLst>
              </a:tr>
              <a:tr h="575201">
                <a:tc>
                  <a:txBody>
                    <a:bodyPr/>
                    <a:lstStyle/>
                    <a:p>
                      <a:pPr algn="ctr" rtl="0" fontAlgn="ctr"/>
                      <a:r>
                        <a:rPr lang="en-US" sz="1800" b="0" i="0" u="none" strike="noStrike" dirty="0">
                          <a:solidFill>
                            <a:srgbClr val="000000"/>
                          </a:solidFill>
                          <a:effectLst/>
                          <a:latin typeface="Trebuchet MS" panose="020B0703020202090204" pitchFamily="34" charset="0"/>
                        </a:rPr>
                        <a:t>7</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Accommodation and food service activities</a:t>
                      </a:r>
                    </a:p>
                  </a:txBody>
                  <a:tcPr marL="47070"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0.4</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6.5</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0.0</a:t>
                      </a:r>
                    </a:p>
                  </a:txBody>
                  <a:tcPr marL="7845" marR="7845" marT="7845"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-2.7</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0.0</a:t>
                      </a:r>
                    </a:p>
                  </a:txBody>
                  <a:tcPr marL="7845" marR="7845" marT="7845"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-9.2</a:t>
                      </a:r>
                    </a:p>
                  </a:txBody>
                  <a:tcPr marL="7845" marR="7845" marT="7845" marB="0" anchor="ctr">
                    <a:lnL>
                      <a:noFill/>
                    </a:lnL>
                    <a:lnR>
                      <a:noFill/>
                    </a:lnR>
                    <a:lnT>
                      <a:noFill/>
                    </a:lnT>
                    <a:lnB>
                      <a:noFill/>
                    </a:lnB>
                    <a:noFill/>
                  </a:tcPr>
                </a:tc>
                <a:extLst>
                  <a:ext uri="{0D108BD9-81ED-4DB2-BD59-A6C34878D82A}">
                    <a16:rowId xmlns:a16="http://schemas.microsoft.com/office/drawing/2014/main" val="3778434219"/>
                  </a:ext>
                </a:extLst>
              </a:tr>
              <a:tr h="587184">
                <a:tc>
                  <a:txBody>
                    <a:bodyPr/>
                    <a:lstStyle/>
                    <a:p>
                      <a:pPr algn="ctr" rtl="0" fontAlgn="ctr"/>
                      <a:r>
                        <a:rPr lang="en-US" sz="1800" b="0" i="0" u="none" strike="noStrike" dirty="0">
                          <a:solidFill>
                            <a:srgbClr val="000000"/>
                          </a:solidFill>
                          <a:effectLst/>
                          <a:latin typeface="Trebuchet MS" panose="020B0703020202090204" pitchFamily="34" charset="0"/>
                        </a:rPr>
                        <a:t>8</a:t>
                      </a:r>
                      <a:endParaRPr lang="en-GH" sz="1800" b="0" i="0" u="none" strike="noStrike" dirty="0">
                        <a:solidFill>
                          <a:srgbClr val="000000"/>
                        </a:solidFill>
                        <a:effectLst/>
                        <a:latin typeface="Trebuchet MS" panose="020B0703020202090204" pitchFamily="34" charset="0"/>
                      </a:endParaRP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rtl="0" fontAlgn="ctr"/>
                      <a:r>
                        <a:rPr lang="en-GB" sz="1800" b="0" i="0" u="none" strike="noStrike">
                          <a:solidFill>
                            <a:srgbClr val="000000"/>
                          </a:solidFill>
                          <a:effectLst/>
                          <a:latin typeface="Trebuchet MS" panose="020B0703020202090204" pitchFamily="34" charset="0"/>
                        </a:rPr>
                        <a:t>Information and communication</a:t>
                      </a:r>
                    </a:p>
                  </a:txBody>
                  <a:tcPr marL="47070" marR="7845" marT="7845"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11.1</a:t>
                      </a: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2.9</a:t>
                      </a: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0.3</a:t>
                      </a: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2.6</a:t>
                      </a: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0.3</a:t>
                      </a: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-0.3</a:t>
                      </a:r>
                    </a:p>
                  </a:txBody>
                  <a:tcPr marL="7845" marR="7845" marT="7845" marB="0" anchor="ctr">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990168013"/>
                  </a:ext>
                </a:extLst>
              </a:tr>
            </a:tbl>
          </a:graphicData>
        </a:graphic>
      </p:graphicFrame>
    </p:spTree>
    <p:extLst>
      <p:ext uri="{BB962C8B-B14F-4D97-AF65-F5344CB8AC3E}">
        <p14:creationId xmlns:p14="http://schemas.microsoft.com/office/powerpoint/2010/main" val="149340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CC165D5-36CD-99F1-2DD9-A8CDEB66BADA}"/>
              </a:ext>
            </a:extLst>
          </p:cNvPr>
          <p:cNvSpPr>
            <a:spLocks noGrp="1"/>
          </p:cNvSpPr>
          <p:nvPr>
            <p:ph type="title"/>
          </p:nvPr>
        </p:nvSpPr>
        <p:spPr>
          <a:xfrm>
            <a:off x="428625" y="83129"/>
            <a:ext cx="11318875" cy="564572"/>
          </a:xfrm>
        </p:spPr>
        <p:txBody>
          <a:bodyPr/>
          <a:lstStyle/>
          <a:p>
            <a:r>
              <a:rPr kumimoji="0" lang="en-US" sz="3200" b="1" i="0" u="none" strike="noStrike" kern="1200" cap="none" spc="0" normalizeH="0" baseline="0" noProof="0" dirty="0">
                <a:ln>
                  <a:noFill/>
                </a:ln>
                <a:solidFill>
                  <a:srgbClr val="382873"/>
                </a:solidFill>
                <a:effectLst/>
                <a:uLnTx/>
                <a:uFillTx/>
                <a:latin typeface="Trebuchet MS" panose="020B0603020202020204" pitchFamily="34" charset="0"/>
                <a:ea typeface="Cambria" panose="02040503050406030204"/>
                <a:cs typeface="+mj-cs"/>
              </a:rPr>
              <a:t>Main Points: Month-on-Month Inflation for June 2025</a:t>
            </a:r>
            <a:endParaRPr lang="en-US" sz="3200" dirty="0">
              <a:latin typeface="Trebuchet MS" panose="020B0603020202020204" pitchFamily="34" charset="0"/>
            </a:endParaRPr>
          </a:p>
        </p:txBody>
      </p:sp>
      <p:sp>
        <p:nvSpPr>
          <p:cNvPr id="2" name="Footer Placeholder 1">
            <a:extLst>
              <a:ext uri="{FF2B5EF4-FFF2-40B4-BE49-F238E27FC236}">
                <a16:creationId xmlns:a16="http://schemas.microsoft.com/office/drawing/2014/main" id="{6A64080D-B917-B424-E0E8-AFA8EA57877F}"/>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FF155C31-4029-3EA9-550F-4E6B1EBB7BFA}"/>
              </a:ext>
            </a:extLst>
          </p:cNvPr>
          <p:cNvSpPr>
            <a:spLocks noGrp="1"/>
          </p:cNvSpPr>
          <p:nvPr>
            <p:ph type="sldNum" sz="quarter" idx="12"/>
          </p:nvPr>
        </p:nvSpPr>
        <p:spPr/>
        <p:txBody>
          <a:bodyPr/>
          <a:lstStyle/>
          <a:p>
            <a:fld id="{8978033F-3856-4341-9E29-13FFD02E3FF7}" type="slidenum">
              <a:rPr lang="en-GB" sz="1400" smtClean="0">
                <a:solidFill>
                  <a:schemeClr val="bg1"/>
                </a:solidFill>
              </a:rPr>
              <a:t>7</a:t>
            </a:fld>
            <a:endParaRPr lang="en-GB" sz="1400" dirty="0">
              <a:solidFill>
                <a:schemeClr val="bg1"/>
              </a:solidFill>
            </a:endParaRPr>
          </a:p>
        </p:txBody>
      </p:sp>
      <p:graphicFrame>
        <p:nvGraphicFramePr>
          <p:cNvPr id="7" name="Table 6">
            <a:extLst>
              <a:ext uri="{FF2B5EF4-FFF2-40B4-BE49-F238E27FC236}">
                <a16:creationId xmlns:a16="http://schemas.microsoft.com/office/drawing/2014/main" id="{E20AFB79-5CC3-C510-4D0F-FE310093EBE6}"/>
              </a:ext>
            </a:extLst>
          </p:cNvPr>
          <p:cNvGraphicFramePr>
            <a:graphicFrameLocks noGrp="1"/>
          </p:cNvGraphicFramePr>
          <p:nvPr>
            <p:extLst>
              <p:ext uri="{D42A27DB-BD31-4B8C-83A1-F6EECF244321}">
                <p14:modId xmlns:p14="http://schemas.microsoft.com/office/powerpoint/2010/main" val="1707726070"/>
              </p:ext>
            </p:extLst>
          </p:nvPr>
        </p:nvGraphicFramePr>
        <p:xfrm>
          <a:off x="162560" y="794940"/>
          <a:ext cx="11795760" cy="5195239"/>
        </p:xfrm>
        <a:graphic>
          <a:graphicData uri="http://schemas.openxmlformats.org/drawingml/2006/table">
            <a:tbl>
              <a:tblPr/>
              <a:tblGrid>
                <a:gridCol w="701040">
                  <a:extLst>
                    <a:ext uri="{9D8B030D-6E8A-4147-A177-3AD203B41FA5}">
                      <a16:colId xmlns:a16="http://schemas.microsoft.com/office/drawing/2014/main" val="313578577"/>
                    </a:ext>
                  </a:extLst>
                </a:gridCol>
                <a:gridCol w="3017520">
                  <a:extLst>
                    <a:ext uri="{9D8B030D-6E8A-4147-A177-3AD203B41FA5}">
                      <a16:colId xmlns:a16="http://schemas.microsoft.com/office/drawing/2014/main" val="2954255063"/>
                    </a:ext>
                  </a:extLst>
                </a:gridCol>
                <a:gridCol w="1198880">
                  <a:extLst>
                    <a:ext uri="{9D8B030D-6E8A-4147-A177-3AD203B41FA5}">
                      <a16:colId xmlns:a16="http://schemas.microsoft.com/office/drawing/2014/main" val="3709110675"/>
                    </a:ext>
                  </a:extLst>
                </a:gridCol>
                <a:gridCol w="1168400">
                  <a:extLst>
                    <a:ext uri="{9D8B030D-6E8A-4147-A177-3AD203B41FA5}">
                      <a16:colId xmlns:a16="http://schemas.microsoft.com/office/drawing/2014/main" val="3629747265"/>
                    </a:ext>
                  </a:extLst>
                </a:gridCol>
                <a:gridCol w="1615440">
                  <a:extLst>
                    <a:ext uri="{9D8B030D-6E8A-4147-A177-3AD203B41FA5}">
                      <a16:colId xmlns:a16="http://schemas.microsoft.com/office/drawing/2014/main" val="1782440635"/>
                    </a:ext>
                  </a:extLst>
                </a:gridCol>
                <a:gridCol w="1270000">
                  <a:extLst>
                    <a:ext uri="{9D8B030D-6E8A-4147-A177-3AD203B41FA5}">
                      <a16:colId xmlns:a16="http://schemas.microsoft.com/office/drawing/2014/main" val="2331829043"/>
                    </a:ext>
                  </a:extLst>
                </a:gridCol>
                <a:gridCol w="1487401">
                  <a:extLst>
                    <a:ext uri="{9D8B030D-6E8A-4147-A177-3AD203B41FA5}">
                      <a16:colId xmlns:a16="http://schemas.microsoft.com/office/drawing/2014/main" val="3568198383"/>
                    </a:ext>
                  </a:extLst>
                </a:gridCol>
                <a:gridCol w="1337079">
                  <a:extLst>
                    <a:ext uri="{9D8B030D-6E8A-4147-A177-3AD203B41FA5}">
                      <a16:colId xmlns:a16="http://schemas.microsoft.com/office/drawing/2014/main" val="2045626634"/>
                    </a:ext>
                  </a:extLst>
                </a:gridCol>
              </a:tblGrid>
              <a:tr h="519524">
                <a:tc rowSpan="3">
                  <a:txBody>
                    <a:bodyPr/>
                    <a:lstStyle/>
                    <a:p>
                      <a:pPr algn="ctr" rtl="0" fontAlgn="ctr"/>
                      <a:r>
                        <a:rPr lang="en-GB" sz="1800" b="1" i="0" u="none" strike="noStrike">
                          <a:solidFill>
                            <a:srgbClr val="000000"/>
                          </a:solidFill>
                          <a:effectLst/>
                          <a:latin typeface="Trebuchet MS" panose="020B0703020202090204" pitchFamily="34" charset="0"/>
                        </a:rPr>
                        <a:t>No</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3">
                  <a:txBody>
                    <a:bodyPr/>
                    <a:lstStyle/>
                    <a:p>
                      <a:pPr algn="ctr" rtl="0" fontAlgn="ctr"/>
                      <a:r>
                        <a:rPr lang="en-GB" sz="1800" b="1" i="0" u="none" strike="noStrike">
                          <a:solidFill>
                            <a:srgbClr val="000000"/>
                          </a:solidFill>
                          <a:effectLst/>
                          <a:latin typeface="Trebuchet MS" panose="020B0703020202090204" pitchFamily="34" charset="0"/>
                        </a:rPr>
                        <a:t>Sectors</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rowSpan="3">
                  <a:txBody>
                    <a:bodyPr/>
                    <a:lstStyle/>
                    <a:p>
                      <a:pPr algn="ctr" rtl="0" fontAlgn="ctr"/>
                      <a:r>
                        <a:rPr lang="en-GB" sz="1800" b="1" i="0" u="none" strike="noStrike">
                          <a:solidFill>
                            <a:srgbClr val="000000"/>
                          </a:solidFill>
                          <a:effectLst/>
                          <a:latin typeface="Trebuchet MS" panose="020B0703020202090204" pitchFamily="34" charset="0"/>
                        </a:rPr>
                        <a:t>Weights</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gridSpan="2">
                  <a:txBody>
                    <a:bodyPr/>
                    <a:lstStyle/>
                    <a:p>
                      <a:pPr algn="ctr" rtl="0" fontAlgn="ctr"/>
                      <a:r>
                        <a:rPr lang="en-GB" sz="1800" b="1" i="0" u="none" strike="noStrike">
                          <a:solidFill>
                            <a:srgbClr val="000000"/>
                          </a:solidFill>
                          <a:effectLst/>
                          <a:latin typeface="Trebuchet MS" panose="020B0703020202090204" pitchFamily="34" charset="0"/>
                        </a:rPr>
                        <a:t>May-25</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GH"/>
                    </a:p>
                  </a:txBody>
                  <a:tcPr/>
                </a:tc>
                <a:tc gridSpan="2">
                  <a:txBody>
                    <a:bodyPr/>
                    <a:lstStyle/>
                    <a:p>
                      <a:pPr algn="ctr" rtl="0" fontAlgn="ctr"/>
                      <a:r>
                        <a:rPr lang="en-GB" sz="1800" b="1" i="0" u="none" strike="noStrike">
                          <a:solidFill>
                            <a:srgbClr val="0042C8"/>
                          </a:solidFill>
                          <a:effectLst/>
                          <a:latin typeface="Trebuchet MS" panose="020B0703020202090204" pitchFamily="34" charset="0"/>
                        </a:rPr>
                        <a:t>Jun-25</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hMerge="1">
                  <a:txBody>
                    <a:bodyPr/>
                    <a:lstStyle/>
                    <a:p>
                      <a:endParaRPr lang="en-GH"/>
                    </a:p>
                  </a:txBody>
                  <a:tcPr/>
                </a:tc>
                <a:tc rowSpan="3">
                  <a:txBody>
                    <a:bodyPr/>
                    <a:lstStyle/>
                    <a:p>
                      <a:pPr algn="ctr" rtl="0" fontAlgn="ctr"/>
                      <a:r>
                        <a:rPr lang="en-GB" sz="1800" b="1" i="0" u="none" strike="noStrike">
                          <a:solidFill>
                            <a:srgbClr val="000000"/>
                          </a:solidFill>
                          <a:effectLst/>
                          <a:latin typeface="Trebuchet MS" panose="020B0703020202090204" pitchFamily="34" charset="0"/>
                        </a:rPr>
                        <a:t>Change in Inflation between May &amp; June</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730186157"/>
                  </a:ext>
                </a:extLst>
              </a:tr>
              <a:tr h="337690">
                <a:tc vMerge="1">
                  <a:txBody>
                    <a:bodyPr/>
                    <a:lstStyle/>
                    <a:p>
                      <a:endParaRPr lang="en-GH"/>
                    </a:p>
                  </a:txBody>
                  <a:tcPr/>
                </a:tc>
                <a:tc vMerge="1">
                  <a:txBody>
                    <a:bodyPr/>
                    <a:lstStyle/>
                    <a:p>
                      <a:endParaRPr lang="en-GH"/>
                    </a:p>
                  </a:txBody>
                  <a:tcPr/>
                </a:tc>
                <a:tc vMerge="1">
                  <a:txBody>
                    <a:bodyPr/>
                    <a:lstStyle/>
                    <a:p>
                      <a:endParaRPr lang="en-GH"/>
                    </a:p>
                  </a:txBody>
                  <a:tcPr/>
                </a:tc>
                <a:tc>
                  <a:txBody>
                    <a:bodyPr/>
                    <a:lstStyle/>
                    <a:p>
                      <a:pPr algn="ctr" rtl="0" fontAlgn="ctr"/>
                      <a:r>
                        <a:rPr lang="en-GB" sz="1800" b="1" i="0" u="none" strike="noStrike">
                          <a:solidFill>
                            <a:srgbClr val="000000"/>
                          </a:solidFill>
                          <a:effectLst/>
                          <a:latin typeface="Trebuchet MS" panose="020B0703020202090204" pitchFamily="34" charset="0"/>
                        </a:rPr>
                        <a:t>Inflation</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a:solidFill>
                            <a:srgbClr val="000000"/>
                          </a:solidFill>
                          <a:effectLst/>
                          <a:latin typeface="Trebuchet MS" panose="020B0703020202090204" pitchFamily="34" charset="0"/>
                        </a:rPr>
                        <a:t>Contribution</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a:solidFill>
                            <a:srgbClr val="000000"/>
                          </a:solidFill>
                          <a:effectLst/>
                          <a:latin typeface="Trebuchet MS" panose="020B0703020202090204" pitchFamily="34" charset="0"/>
                        </a:rPr>
                        <a:t>Inflation</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a:solidFill>
                            <a:srgbClr val="000000"/>
                          </a:solidFill>
                          <a:effectLst/>
                          <a:latin typeface="Trebuchet MS" panose="020B0703020202090204" pitchFamily="34" charset="0"/>
                        </a:rPr>
                        <a:t>Contribution</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vMerge="1">
                  <a:txBody>
                    <a:bodyPr/>
                    <a:lstStyle/>
                    <a:p>
                      <a:endParaRPr lang="en-GH"/>
                    </a:p>
                  </a:txBody>
                  <a:tcPr/>
                </a:tc>
                <a:extLst>
                  <a:ext uri="{0D108BD9-81ED-4DB2-BD59-A6C34878D82A}">
                    <a16:rowId xmlns:a16="http://schemas.microsoft.com/office/drawing/2014/main" val="2833273717"/>
                  </a:ext>
                </a:extLst>
              </a:tr>
              <a:tr h="337690">
                <a:tc vMerge="1">
                  <a:txBody>
                    <a:bodyPr/>
                    <a:lstStyle/>
                    <a:p>
                      <a:endParaRPr lang="en-GH"/>
                    </a:p>
                  </a:txBody>
                  <a:tcPr/>
                </a:tc>
                <a:tc vMerge="1">
                  <a:txBody>
                    <a:bodyPr/>
                    <a:lstStyle/>
                    <a:p>
                      <a:endParaRPr lang="en-GH"/>
                    </a:p>
                  </a:txBody>
                  <a:tcPr/>
                </a:tc>
                <a:tc vMerge="1">
                  <a:txBody>
                    <a:bodyPr/>
                    <a:lstStyle/>
                    <a:p>
                      <a:endParaRPr lang="en-GH"/>
                    </a:p>
                  </a:txBody>
                  <a:tcPr/>
                </a:tc>
                <a:tc>
                  <a:txBody>
                    <a:bodyPr/>
                    <a:lstStyle/>
                    <a:p>
                      <a:pPr algn="ctr" rtl="0" fontAlgn="ctr"/>
                      <a:r>
                        <a:rPr lang="en-GH" sz="1800" b="1" i="0" u="none" strike="noStrike">
                          <a:solidFill>
                            <a:srgbClr val="000000"/>
                          </a:solidFill>
                          <a:effectLst/>
                          <a:latin typeface="Trebuchet MS" panose="020B0703020202090204" pitchFamily="34" charset="0"/>
                        </a:rPr>
                        <a:t>%</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B" sz="1800" b="1" i="0" u="none" strike="noStrike">
                          <a:solidFill>
                            <a:srgbClr val="000000"/>
                          </a:solidFill>
                          <a:effectLst/>
                          <a:latin typeface="Trebuchet MS" panose="020B0703020202090204" pitchFamily="34" charset="0"/>
                        </a:rPr>
                        <a:t>ppt</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1" i="0" u="none" strike="noStrike">
                          <a:solidFill>
                            <a:srgbClr val="000000"/>
                          </a:solidFill>
                          <a:effectLst/>
                          <a:latin typeface="Trebuchet MS" panose="020B0703020202090204" pitchFamily="34" charset="0"/>
                        </a:rPr>
                        <a:t>%</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B" sz="1800" b="1" i="0" u="none" strike="noStrike">
                          <a:solidFill>
                            <a:srgbClr val="000000"/>
                          </a:solidFill>
                          <a:effectLst/>
                          <a:latin typeface="Trebuchet MS" panose="020B0703020202090204" pitchFamily="34" charset="0"/>
                        </a:rPr>
                        <a:t>ppt</a:t>
                      </a:r>
                    </a:p>
                  </a:txBody>
                  <a:tcPr marL="7982" marR="7982" marT="7982" marB="0" anchor="ctr">
                    <a:lnL>
                      <a:noFill/>
                    </a:lnL>
                    <a:lnR>
                      <a:noFill/>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AF2D0"/>
                    </a:solidFill>
                  </a:tcPr>
                </a:tc>
                <a:tc vMerge="1">
                  <a:txBody>
                    <a:bodyPr/>
                    <a:lstStyle/>
                    <a:p>
                      <a:endParaRPr lang="en-GH"/>
                    </a:p>
                  </a:txBody>
                  <a:tcPr/>
                </a:tc>
                <a:extLst>
                  <a:ext uri="{0D108BD9-81ED-4DB2-BD59-A6C34878D82A}">
                    <a16:rowId xmlns:a16="http://schemas.microsoft.com/office/drawing/2014/main" val="2872185717"/>
                  </a:ext>
                </a:extLst>
              </a:tr>
              <a:tr h="363667">
                <a:tc>
                  <a:txBody>
                    <a:bodyPr/>
                    <a:lstStyle/>
                    <a:p>
                      <a:pPr algn="ctr" rtl="0" fontAlgn="ctr"/>
                      <a:endParaRPr lang="en-GH" sz="1800" b="1" i="0" u="none" strike="noStrike" dirty="0">
                        <a:solidFill>
                          <a:srgbClr val="000000"/>
                        </a:solidFill>
                        <a:effectLst/>
                        <a:latin typeface="Trebuchet MS" panose="020B0703020202090204" pitchFamily="34" charset="0"/>
                      </a:endParaRP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rtl="0" fontAlgn="ctr"/>
                      <a:r>
                        <a:rPr lang="en-GB" sz="1800" b="1" i="0" u="none" strike="noStrike">
                          <a:solidFill>
                            <a:srgbClr val="000000"/>
                          </a:solidFill>
                          <a:effectLst/>
                          <a:latin typeface="Trebuchet MS" panose="020B0703020202090204" pitchFamily="34" charset="0"/>
                        </a:rPr>
                        <a:t>All Activity PPI</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1" i="0" u="none" strike="noStrike">
                          <a:solidFill>
                            <a:srgbClr val="000000"/>
                          </a:solidFill>
                          <a:effectLst/>
                          <a:latin typeface="Trebuchet MS" panose="020B0703020202090204" pitchFamily="34" charset="0"/>
                        </a:rPr>
                        <a:t>100</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-4.3</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-4.3</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-1.4</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-1.4</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solidFill>
                      <a:srgbClr val="DAF2D0"/>
                    </a:solidFill>
                  </a:tcPr>
                </a:tc>
                <a:tc>
                  <a:txBody>
                    <a:bodyPr/>
                    <a:lstStyle/>
                    <a:p>
                      <a:pPr algn="ctr" rtl="0" fontAlgn="ctr"/>
                      <a:r>
                        <a:rPr lang="en-GH" sz="1800" b="1" i="0" u="none" strike="noStrike">
                          <a:solidFill>
                            <a:srgbClr val="000000"/>
                          </a:solidFill>
                          <a:effectLst/>
                          <a:latin typeface="Trebuchet MS" panose="020B0703020202090204" pitchFamily="34" charset="0"/>
                        </a:rPr>
                        <a:t>2.9</a:t>
                      </a:r>
                    </a:p>
                  </a:txBody>
                  <a:tcPr marL="7982" marR="7982" marT="7982" marB="0" anchor="ctr">
                    <a:lnL>
                      <a:noFill/>
                    </a:lnL>
                    <a:lnR>
                      <a:noFill/>
                    </a:lnR>
                    <a:lnT w="25400" cap="flat" cmpd="dbl"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37450467"/>
                  </a:ext>
                </a:extLst>
              </a:tr>
              <a:tr h="350679">
                <a:tc>
                  <a:txBody>
                    <a:bodyPr/>
                    <a:lstStyle/>
                    <a:p>
                      <a:pPr algn="ctr" rtl="0" fontAlgn="ctr"/>
                      <a:r>
                        <a:rPr lang="en-US" sz="1800" b="0" i="0" u="none" strike="noStrike" dirty="0">
                          <a:solidFill>
                            <a:srgbClr val="000000"/>
                          </a:solidFill>
                          <a:effectLst/>
                          <a:latin typeface="Trebuchet MS" panose="020B0703020202090204" pitchFamily="34" charset="0"/>
                        </a:rPr>
                        <a:t>1</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dirty="0">
                          <a:solidFill>
                            <a:srgbClr val="000000"/>
                          </a:solidFill>
                          <a:effectLst/>
                          <a:latin typeface="Trebuchet MS" panose="020B0703020202090204" pitchFamily="34" charset="0"/>
                        </a:rPr>
                        <a:t>Mining and quarrying</a:t>
                      </a:r>
                    </a:p>
                  </a:txBody>
                  <a:tcPr marL="47895"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43.7</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-4.8</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-2.1</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-2</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-0.9</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2.8</a:t>
                      </a:r>
                    </a:p>
                  </a:txBody>
                  <a:tcPr marL="7982" marR="7982" marT="7982" marB="0" anchor="ctr">
                    <a:lnL>
                      <a:noFill/>
                    </a:lnL>
                    <a:lnR>
                      <a:noFill/>
                    </a:lnR>
                    <a:lnT>
                      <a:noFill/>
                    </a:lnT>
                    <a:lnB>
                      <a:noFill/>
                    </a:lnB>
                    <a:noFill/>
                  </a:tcPr>
                </a:tc>
                <a:extLst>
                  <a:ext uri="{0D108BD9-81ED-4DB2-BD59-A6C34878D82A}">
                    <a16:rowId xmlns:a16="http://schemas.microsoft.com/office/drawing/2014/main" val="4112295980"/>
                  </a:ext>
                </a:extLst>
              </a:tr>
              <a:tr h="350679">
                <a:tc>
                  <a:txBody>
                    <a:bodyPr/>
                    <a:lstStyle/>
                    <a:p>
                      <a:pPr algn="ctr" rtl="0" fontAlgn="ctr"/>
                      <a:r>
                        <a:rPr lang="en-US" sz="1800" b="0" i="0" u="none" strike="noStrike" dirty="0">
                          <a:solidFill>
                            <a:srgbClr val="000000"/>
                          </a:solidFill>
                          <a:effectLst/>
                          <a:latin typeface="Trebuchet MS" panose="020B0703020202090204" pitchFamily="34" charset="0"/>
                        </a:rPr>
                        <a:t>2</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dirty="0">
                          <a:solidFill>
                            <a:srgbClr val="000000"/>
                          </a:solidFill>
                          <a:effectLst/>
                          <a:latin typeface="Trebuchet MS" panose="020B0703020202090204" pitchFamily="34" charset="0"/>
                        </a:rPr>
                        <a:t>Manufacturing</a:t>
                      </a:r>
                    </a:p>
                  </a:txBody>
                  <a:tcPr marL="47895"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35</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-5.6</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-2</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-0.9</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-0.3</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a:solidFill>
                            <a:srgbClr val="000000"/>
                          </a:solidFill>
                          <a:effectLst/>
                          <a:latin typeface="Trebuchet MS" panose="020B0703020202090204" pitchFamily="34" charset="0"/>
                        </a:rPr>
                        <a:t>4.7</a:t>
                      </a:r>
                    </a:p>
                  </a:txBody>
                  <a:tcPr marL="7982" marR="7982" marT="7982" marB="0" anchor="ctr">
                    <a:lnL>
                      <a:noFill/>
                    </a:lnL>
                    <a:lnR>
                      <a:noFill/>
                    </a:lnR>
                    <a:lnT>
                      <a:noFill/>
                    </a:lnT>
                    <a:lnB>
                      <a:noFill/>
                    </a:lnB>
                    <a:noFill/>
                  </a:tcPr>
                </a:tc>
                <a:extLst>
                  <a:ext uri="{0D108BD9-81ED-4DB2-BD59-A6C34878D82A}">
                    <a16:rowId xmlns:a16="http://schemas.microsoft.com/office/drawing/2014/main" val="434029769"/>
                  </a:ext>
                </a:extLst>
              </a:tr>
              <a:tr h="350679">
                <a:tc>
                  <a:txBody>
                    <a:bodyPr/>
                    <a:lstStyle/>
                    <a:p>
                      <a:pPr algn="ctr" rtl="0" fontAlgn="ctr"/>
                      <a:r>
                        <a:rPr lang="en-US" sz="1800" b="0" i="0" u="none" strike="noStrike" dirty="0">
                          <a:solidFill>
                            <a:srgbClr val="000000"/>
                          </a:solidFill>
                          <a:effectLst/>
                          <a:latin typeface="Trebuchet MS" panose="020B0703020202090204" pitchFamily="34" charset="0"/>
                        </a:rPr>
                        <a:t>3</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dirty="0">
                          <a:solidFill>
                            <a:srgbClr val="000000"/>
                          </a:solidFill>
                          <a:effectLst/>
                          <a:latin typeface="Trebuchet MS" panose="020B0703020202090204" pitchFamily="34" charset="0"/>
                        </a:rPr>
                        <a:t>Electricity and gas</a:t>
                      </a:r>
                    </a:p>
                  </a:txBody>
                  <a:tcPr marL="47895"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4.3</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4.6</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0.2</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-3.4</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-0.1</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-8.0</a:t>
                      </a:r>
                    </a:p>
                  </a:txBody>
                  <a:tcPr marL="7982" marR="7982" marT="7982" marB="0" anchor="ctr">
                    <a:lnL>
                      <a:noFill/>
                    </a:lnL>
                    <a:lnR>
                      <a:noFill/>
                    </a:lnR>
                    <a:lnT>
                      <a:noFill/>
                    </a:lnT>
                    <a:lnB>
                      <a:noFill/>
                    </a:lnB>
                    <a:noFill/>
                  </a:tcPr>
                </a:tc>
                <a:extLst>
                  <a:ext uri="{0D108BD9-81ED-4DB2-BD59-A6C34878D82A}">
                    <a16:rowId xmlns:a16="http://schemas.microsoft.com/office/drawing/2014/main" val="673402728"/>
                  </a:ext>
                </a:extLst>
              </a:tr>
              <a:tr h="623428">
                <a:tc>
                  <a:txBody>
                    <a:bodyPr/>
                    <a:lstStyle/>
                    <a:p>
                      <a:pPr algn="ctr" rtl="0" fontAlgn="ctr"/>
                      <a:r>
                        <a:rPr lang="en-US" sz="1800" b="0" i="0" u="none" strike="noStrike" dirty="0">
                          <a:solidFill>
                            <a:srgbClr val="000000"/>
                          </a:solidFill>
                          <a:effectLst/>
                          <a:latin typeface="Trebuchet MS" panose="020B0703020202090204" pitchFamily="34" charset="0"/>
                        </a:rPr>
                        <a:t>4</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Water supply; sewerage, waste management</a:t>
                      </a:r>
                    </a:p>
                  </a:txBody>
                  <a:tcPr marL="47895"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2.3</a:t>
                      </a: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0.1</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-0.1</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-0.2</a:t>
                      </a:r>
                    </a:p>
                  </a:txBody>
                  <a:tcPr marL="7982" marR="7982" marT="7982" marB="0" anchor="ctr">
                    <a:lnL>
                      <a:noFill/>
                    </a:lnL>
                    <a:lnR>
                      <a:noFill/>
                    </a:lnR>
                    <a:lnT>
                      <a:noFill/>
                    </a:lnT>
                    <a:lnB>
                      <a:noFill/>
                    </a:lnB>
                    <a:noFill/>
                  </a:tcPr>
                </a:tc>
                <a:extLst>
                  <a:ext uri="{0D108BD9-81ED-4DB2-BD59-A6C34878D82A}">
                    <a16:rowId xmlns:a16="http://schemas.microsoft.com/office/drawing/2014/main" val="4223140913"/>
                  </a:ext>
                </a:extLst>
              </a:tr>
              <a:tr h="350679">
                <a:tc>
                  <a:txBody>
                    <a:bodyPr/>
                    <a:lstStyle/>
                    <a:p>
                      <a:pPr algn="ctr" rtl="0" fontAlgn="ctr"/>
                      <a:r>
                        <a:rPr lang="en-US" sz="1800" b="0" i="0" u="none" strike="noStrike" dirty="0">
                          <a:solidFill>
                            <a:srgbClr val="000000"/>
                          </a:solidFill>
                          <a:effectLst/>
                          <a:latin typeface="Trebuchet MS" panose="020B0703020202090204" pitchFamily="34" charset="0"/>
                        </a:rPr>
                        <a:t>5</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Construction</a:t>
                      </a:r>
                    </a:p>
                  </a:txBody>
                  <a:tcPr marL="47895"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0.9</a:t>
                      </a: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-2.8</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-0.4</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2.4</a:t>
                      </a:r>
                    </a:p>
                  </a:txBody>
                  <a:tcPr marL="7982" marR="7982" marT="7982" marB="0" anchor="ctr">
                    <a:lnL>
                      <a:noFill/>
                    </a:lnL>
                    <a:lnR>
                      <a:noFill/>
                    </a:lnR>
                    <a:lnT>
                      <a:noFill/>
                    </a:lnT>
                    <a:lnB>
                      <a:noFill/>
                    </a:lnB>
                    <a:noFill/>
                  </a:tcPr>
                </a:tc>
                <a:extLst>
                  <a:ext uri="{0D108BD9-81ED-4DB2-BD59-A6C34878D82A}">
                    <a16:rowId xmlns:a16="http://schemas.microsoft.com/office/drawing/2014/main" val="3939981098"/>
                  </a:ext>
                </a:extLst>
              </a:tr>
              <a:tr h="350679">
                <a:tc>
                  <a:txBody>
                    <a:bodyPr/>
                    <a:lstStyle/>
                    <a:p>
                      <a:pPr algn="ctr" rtl="0" fontAlgn="ctr"/>
                      <a:r>
                        <a:rPr lang="en-US" sz="1800" b="0" i="0" u="none" strike="noStrike" dirty="0">
                          <a:solidFill>
                            <a:srgbClr val="000000"/>
                          </a:solidFill>
                          <a:effectLst/>
                          <a:latin typeface="Trebuchet MS" panose="020B0703020202090204" pitchFamily="34" charset="0"/>
                        </a:rPr>
                        <a:t>6</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Transportation and storage</a:t>
                      </a:r>
                    </a:p>
                  </a:txBody>
                  <a:tcPr marL="47895"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2.4</a:t>
                      </a: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-13.5</a:t>
                      </a: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-0.3</a:t>
                      </a: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0.7</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14.2</a:t>
                      </a:r>
                    </a:p>
                  </a:txBody>
                  <a:tcPr marL="7982" marR="7982" marT="7982" marB="0" anchor="ctr">
                    <a:lnL>
                      <a:noFill/>
                    </a:lnL>
                    <a:lnR>
                      <a:noFill/>
                    </a:lnR>
                    <a:lnT>
                      <a:noFill/>
                    </a:lnT>
                    <a:lnB>
                      <a:noFill/>
                    </a:lnB>
                    <a:noFill/>
                  </a:tcPr>
                </a:tc>
                <a:extLst>
                  <a:ext uri="{0D108BD9-81ED-4DB2-BD59-A6C34878D82A}">
                    <a16:rowId xmlns:a16="http://schemas.microsoft.com/office/drawing/2014/main" val="2440622450"/>
                  </a:ext>
                </a:extLst>
              </a:tr>
              <a:tr h="623428">
                <a:tc>
                  <a:txBody>
                    <a:bodyPr/>
                    <a:lstStyle/>
                    <a:p>
                      <a:pPr algn="ctr" rtl="0" fontAlgn="ctr"/>
                      <a:r>
                        <a:rPr lang="en-US" sz="1800" b="0" i="0" u="none" strike="noStrike" dirty="0">
                          <a:solidFill>
                            <a:srgbClr val="000000"/>
                          </a:solidFill>
                          <a:effectLst/>
                          <a:latin typeface="Trebuchet MS" panose="020B0703020202090204" pitchFamily="34" charset="0"/>
                        </a:rPr>
                        <a:t>7</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l" rtl="0" fontAlgn="ctr"/>
                      <a:r>
                        <a:rPr lang="en-GB" sz="1800" b="0" i="0" u="none" strike="noStrike">
                          <a:solidFill>
                            <a:srgbClr val="000000"/>
                          </a:solidFill>
                          <a:effectLst/>
                          <a:latin typeface="Trebuchet MS" panose="020B0703020202090204" pitchFamily="34" charset="0"/>
                        </a:rPr>
                        <a:t>Accommodation and food service activities</a:t>
                      </a:r>
                    </a:p>
                  </a:txBody>
                  <a:tcPr marL="47895"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0.4</a:t>
                      </a: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-9.2</a:t>
                      </a:r>
                    </a:p>
                  </a:txBody>
                  <a:tcPr marL="7982" marR="7982" marT="7982" marB="0" anchor="ctr">
                    <a:lnL>
                      <a:noFill/>
                    </a:lnL>
                    <a:lnR>
                      <a:noFill/>
                    </a:lnR>
                    <a:lnT>
                      <a:noFill/>
                    </a:lnT>
                    <a:lnB>
                      <a:noFill/>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noFill/>
                  </a:tcPr>
                </a:tc>
                <a:tc>
                  <a:txBody>
                    <a:bodyPr/>
                    <a:lstStyle/>
                    <a:p>
                      <a:pPr algn="ctr" rtl="0" fontAlgn="ctr"/>
                      <a:r>
                        <a:rPr lang="en-GH" sz="1800" b="0" i="0" u="none" strike="noStrike">
                          <a:solidFill>
                            <a:srgbClr val="000000"/>
                          </a:solidFill>
                          <a:effectLst/>
                          <a:latin typeface="Trebuchet MS" panose="020B0703020202090204" pitchFamily="34" charset="0"/>
                        </a:rPr>
                        <a:t>-6.6</a:t>
                      </a: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a:noFill/>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2.6</a:t>
                      </a:r>
                    </a:p>
                  </a:txBody>
                  <a:tcPr marL="7982" marR="7982" marT="7982" marB="0" anchor="ctr">
                    <a:lnL>
                      <a:noFill/>
                    </a:lnL>
                    <a:lnR>
                      <a:noFill/>
                    </a:lnR>
                    <a:lnT>
                      <a:noFill/>
                    </a:lnT>
                    <a:lnB>
                      <a:noFill/>
                    </a:lnB>
                    <a:noFill/>
                  </a:tcPr>
                </a:tc>
                <a:extLst>
                  <a:ext uri="{0D108BD9-81ED-4DB2-BD59-A6C34878D82A}">
                    <a16:rowId xmlns:a16="http://schemas.microsoft.com/office/drawing/2014/main" val="3551590049"/>
                  </a:ext>
                </a:extLst>
              </a:tr>
              <a:tr h="636417">
                <a:tc>
                  <a:txBody>
                    <a:bodyPr/>
                    <a:lstStyle/>
                    <a:p>
                      <a:pPr algn="ctr" rtl="0" fontAlgn="ctr"/>
                      <a:r>
                        <a:rPr lang="en-US" sz="1800" b="0" i="0" u="none" strike="noStrike" dirty="0">
                          <a:solidFill>
                            <a:srgbClr val="000000"/>
                          </a:solidFill>
                          <a:effectLst/>
                          <a:latin typeface="Trebuchet MS" panose="020B0703020202090204" pitchFamily="34" charset="0"/>
                        </a:rPr>
                        <a:t>8</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l" rtl="0" fontAlgn="ctr"/>
                      <a:r>
                        <a:rPr lang="en-GB" sz="1800" b="0" i="0" u="none" strike="noStrike">
                          <a:solidFill>
                            <a:srgbClr val="000000"/>
                          </a:solidFill>
                          <a:effectLst/>
                          <a:latin typeface="Trebuchet MS" panose="020B0703020202090204" pitchFamily="34" charset="0"/>
                        </a:rPr>
                        <a:t>Information and communication</a:t>
                      </a:r>
                    </a:p>
                  </a:txBody>
                  <a:tcPr marL="47895" marR="7982" marT="7982"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11.1</a:t>
                      </a: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-0.3</a:t>
                      </a: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noFill/>
                  </a:tcPr>
                </a:tc>
                <a:tc>
                  <a:txBody>
                    <a:bodyPr/>
                    <a:lstStyle/>
                    <a:p>
                      <a:pPr algn="ctr" rtl="0" fontAlgn="ctr"/>
                      <a:r>
                        <a:rPr lang="en-GH" sz="1800" b="0" i="0" u="none" strike="noStrike">
                          <a:solidFill>
                            <a:srgbClr val="000000"/>
                          </a:solidFill>
                          <a:effectLst/>
                          <a:latin typeface="Trebuchet MS" panose="020B0703020202090204" pitchFamily="34" charset="0"/>
                        </a:rPr>
                        <a:t>-0.2</a:t>
                      </a: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a:t>
                      </a:r>
                      <a:r>
                        <a:rPr lang="en-US" sz="1800" b="0" i="0" u="none" strike="noStrike" dirty="0">
                          <a:solidFill>
                            <a:srgbClr val="000000"/>
                          </a:solidFill>
                          <a:effectLst/>
                          <a:latin typeface="Trebuchet MS" panose="020B0703020202090204" pitchFamily="34" charset="0"/>
                        </a:rPr>
                        <a:t>.0</a:t>
                      </a:r>
                      <a:endParaRPr lang="en-GH" sz="1800" b="0" i="0" u="none" strike="noStrike" dirty="0">
                        <a:solidFill>
                          <a:srgbClr val="000000"/>
                        </a:solidFill>
                        <a:effectLst/>
                        <a:latin typeface="Trebuchet MS" panose="020B0703020202090204" pitchFamily="34" charset="0"/>
                      </a:endParaRP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solidFill>
                      <a:srgbClr val="DAF2D0"/>
                    </a:solidFill>
                  </a:tcPr>
                </a:tc>
                <a:tc>
                  <a:txBody>
                    <a:bodyPr/>
                    <a:lstStyle/>
                    <a:p>
                      <a:pPr algn="ctr" rtl="0" fontAlgn="ctr"/>
                      <a:r>
                        <a:rPr lang="en-GH" sz="1800" b="0" i="0" u="none" strike="noStrike" dirty="0">
                          <a:solidFill>
                            <a:srgbClr val="000000"/>
                          </a:solidFill>
                          <a:effectLst/>
                          <a:latin typeface="Trebuchet MS" panose="020B0703020202090204" pitchFamily="34" charset="0"/>
                        </a:rPr>
                        <a:t>0.1</a:t>
                      </a:r>
                    </a:p>
                  </a:txBody>
                  <a:tcPr marL="7982" marR="7982" marT="7982" marB="0" anchor="ctr">
                    <a:lnL>
                      <a:noFill/>
                    </a:lnL>
                    <a:lnR>
                      <a:noFill/>
                    </a:lnR>
                    <a:lnT>
                      <a:noFill/>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834445191"/>
                  </a:ext>
                </a:extLst>
              </a:tr>
            </a:tbl>
          </a:graphicData>
        </a:graphic>
      </p:graphicFrame>
    </p:spTree>
    <p:extLst>
      <p:ext uri="{BB962C8B-B14F-4D97-AF65-F5344CB8AC3E}">
        <p14:creationId xmlns:p14="http://schemas.microsoft.com/office/powerpoint/2010/main" val="3717489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825" y="260351"/>
            <a:ext cx="12068175" cy="1035049"/>
          </a:xfrm>
        </p:spPr>
        <p:txBody>
          <a:bodyPr anchor="ctr">
            <a:normAutofit/>
          </a:bodyPr>
          <a:lstStyle/>
          <a:p>
            <a:pPr algn="ctr"/>
            <a:r>
              <a:rPr lang="en-CA" sz="3600" b="1" dirty="0"/>
              <a:t>Year-on-Year Producer Inflation by Sectors (%)</a:t>
            </a:r>
          </a:p>
        </p:txBody>
      </p:sp>
      <p:sp>
        <p:nvSpPr>
          <p:cNvPr id="2" name="Footer Placeholder 1">
            <a:extLst>
              <a:ext uri="{FF2B5EF4-FFF2-40B4-BE49-F238E27FC236}">
                <a16:creationId xmlns:a16="http://schemas.microsoft.com/office/drawing/2014/main" id="{5638DEAD-3253-7B6C-0620-DA2C0D133038}"/>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DDCB15E3-CB23-F3DD-5E09-EF740213605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8978033F-3856-4341-9E29-13FFD02E3FF7}" type="slidenum">
              <a:rPr lang="en-GB" sz="1400" smtClean="0">
                <a:solidFill>
                  <a:schemeClr val="bg1"/>
                </a:solidFill>
              </a:rPr>
              <a:pPr>
                <a:spcAft>
                  <a:spcPts val="600"/>
                </a:spcAft>
              </a:pPr>
              <a:t>8</a:t>
            </a:fld>
            <a:endParaRPr lang="en-GB" sz="1400" dirty="0">
              <a:solidFill>
                <a:schemeClr val="bg1"/>
              </a:solidFill>
            </a:endParaRPr>
          </a:p>
        </p:txBody>
      </p:sp>
      <p:graphicFrame>
        <p:nvGraphicFramePr>
          <p:cNvPr id="12" name="Chart 11">
            <a:extLst>
              <a:ext uri="{FF2B5EF4-FFF2-40B4-BE49-F238E27FC236}">
                <a16:creationId xmlns:a16="http://schemas.microsoft.com/office/drawing/2014/main" id="{00000000-0008-0000-0900-000003000000}"/>
              </a:ext>
            </a:extLst>
          </p:cNvPr>
          <p:cNvGraphicFramePr>
            <a:graphicFrameLocks/>
          </p:cNvGraphicFramePr>
          <p:nvPr/>
        </p:nvGraphicFramePr>
        <p:xfrm>
          <a:off x="123825" y="1295400"/>
          <a:ext cx="11944350" cy="4810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605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00000000-0008-0000-0800-000003000000}"/>
              </a:ext>
            </a:extLst>
          </p:cNvPr>
          <p:cNvGraphicFramePr>
            <a:graphicFrameLocks/>
          </p:cNvGraphicFramePr>
          <p:nvPr/>
        </p:nvGraphicFramePr>
        <p:xfrm>
          <a:off x="4495800" y="893134"/>
          <a:ext cx="7315200" cy="528438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5">
            <a:extLst>
              <a:ext uri="{FF2B5EF4-FFF2-40B4-BE49-F238E27FC236}">
                <a16:creationId xmlns:a16="http://schemas.microsoft.com/office/drawing/2014/main" id="{8CAA2A7F-73B5-7544-A8E8-098D708CBBDF}"/>
              </a:ext>
            </a:extLst>
          </p:cNvPr>
          <p:cNvSpPr>
            <a:spLocks noGrp="1"/>
          </p:cNvSpPr>
          <p:nvPr>
            <p:ph type="title"/>
          </p:nvPr>
        </p:nvSpPr>
        <p:spPr>
          <a:xfrm>
            <a:off x="436880" y="1"/>
            <a:ext cx="11047549" cy="847724"/>
          </a:xfrm>
        </p:spPr>
        <p:txBody>
          <a:bodyPr>
            <a:normAutofit/>
          </a:bodyPr>
          <a:lstStyle/>
          <a:p>
            <a:pPr algn="ctr"/>
            <a:r>
              <a:rPr lang="en-CA" sz="3200" b="1" dirty="0">
                <a:solidFill>
                  <a:srgbClr val="382873"/>
                </a:solidFill>
                <a:latin typeface="Trebuchet MS" panose="020B0603020202020204" pitchFamily="34" charset="0"/>
                <a:ea typeface="Cambria" panose="02040503050406030204"/>
                <a:cs typeface="Trebuchet MS" panose="020B0603020202020204" pitchFamily="34" charset="0"/>
              </a:rPr>
              <a:t>June 2025 Producer Inflation by Sub-Sectors (%)</a:t>
            </a:r>
          </a:p>
        </p:txBody>
      </p:sp>
      <p:sp>
        <p:nvSpPr>
          <p:cNvPr id="2" name="Footer Placeholder 1">
            <a:extLst>
              <a:ext uri="{FF2B5EF4-FFF2-40B4-BE49-F238E27FC236}">
                <a16:creationId xmlns:a16="http://schemas.microsoft.com/office/drawing/2014/main" id="{B10274C4-DFC5-8D8B-D592-C75F8FDDAE45}"/>
              </a:ext>
            </a:extLst>
          </p:cNvPr>
          <p:cNvSpPr>
            <a:spLocks noGrp="1"/>
          </p:cNvSpPr>
          <p:nvPr>
            <p:ph type="ftr" sz="quarter" idx="11"/>
          </p:nvPr>
        </p:nvSpPr>
        <p:spPr/>
        <p:txBody>
          <a:bodyPr/>
          <a:lstStyle/>
          <a:p>
            <a:r>
              <a:rPr lang="en-GB" sz="1400" dirty="0">
                <a:solidFill>
                  <a:schemeClr val="bg1"/>
                </a:solidFill>
              </a:rPr>
              <a:t>PPI release | July 2025</a:t>
            </a:r>
          </a:p>
        </p:txBody>
      </p:sp>
      <p:sp>
        <p:nvSpPr>
          <p:cNvPr id="3" name="Slide Number Placeholder 2">
            <a:extLst>
              <a:ext uri="{FF2B5EF4-FFF2-40B4-BE49-F238E27FC236}">
                <a16:creationId xmlns:a16="http://schemas.microsoft.com/office/drawing/2014/main" id="{3A232E15-7FE8-D618-ADF8-04605CF67FF1}"/>
              </a:ext>
            </a:extLst>
          </p:cNvPr>
          <p:cNvSpPr>
            <a:spLocks noGrp="1"/>
          </p:cNvSpPr>
          <p:nvPr>
            <p:ph type="sldNum" sz="quarter" idx="12"/>
          </p:nvPr>
        </p:nvSpPr>
        <p:spPr/>
        <p:txBody>
          <a:bodyPr/>
          <a:lstStyle/>
          <a:p>
            <a:fld id="{8978033F-3856-4341-9E29-13FFD02E3FF7}" type="slidenum">
              <a:rPr lang="en-GB" sz="1400" smtClean="0">
                <a:solidFill>
                  <a:schemeClr val="bg1"/>
                </a:solidFill>
              </a:rPr>
              <a:t>9</a:t>
            </a:fld>
            <a:endParaRPr lang="en-GB" sz="1400" dirty="0">
              <a:solidFill>
                <a:schemeClr val="bg1"/>
              </a:solidFill>
            </a:endParaRPr>
          </a:p>
        </p:txBody>
      </p:sp>
      <p:graphicFrame>
        <p:nvGraphicFramePr>
          <p:cNvPr id="8" name="Content Placeholder 7">
            <a:extLst>
              <a:ext uri="{FF2B5EF4-FFF2-40B4-BE49-F238E27FC236}">
                <a16:creationId xmlns:a16="http://schemas.microsoft.com/office/drawing/2014/main" id="{00000000-0008-0000-0800-000004000000}"/>
              </a:ext>
            </a:extLst>
          </p:cNvPr>
          <p:cNvGraphicFramePr>
            <a:graphicFrameLocks noGrp="1"/>
          </p:cNvGraphicFramePr>
          <p:nvPr>
            <p:ph idx="1"/>
          </p:nvPr>
        </p:nvGraphicFramePr>
        <p:xfrm>
          <a:off x="139168" y="914399"/>
          <a:ext cx="7315200" cy="5284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092143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I April 2022_110522" id="{7B2D32C6-8E70-394F-942B-7DC8A546F255}" vid="{2016A1DC-744E-3A4E-8492-F4996A81459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21431</TotalTime>
  <Words>1416</Words>
  <Application>Microsoft Office PowerPoint</Application>
  <PresentationFormat>Widescreen</PresentationFormat>
  <Paragraphs>340</Paragraphs>
  <Slides>21</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AkkoW01-Regular</vt:lpstr>
      <vt:lpstr>Arial</vt:lpstr>
      <vt:lpstr>Calibri</vt:lpstr>
      <vt:lpstr>Calibri Light</vt:lpstr>
      <vt:lpstr>Century Gothic</vt:lpstr>
      <vt:lpstr>Crimson Text</vt:lpstr>
      <vt:lpstr>Raleway</vt:lpstr>
      <vt:lpstr>Trebuchet MS</vt:lpstr>
      <vt:lpstr>Custom Design</vt:lpstr>
      <vt:lpstr>Kantoorthema</vt:lpstr>
      <vt:lpstr>PRESS RELEASE</vt:lpstr>
      <vt:lpstr>In this release, we present:</vt:lpstr>
      <vt:lpstr>Introduction</vt:lpstr>
      <vt:lpstr>Introduction</vt:lpstr>
      <vt:lpstr>Main Points: PPI and Inflation for June 2025(1/2)</vt:lpstr>
      <vt:lpstr>Main Points: Year-on-Year Inflation for June 2025</vt:lpstr>
      <vt:lpstr>Main Points: Month-on-Month Inflation for June 2025</vt:lpstr>
      <vt:lpstr>Year-on-Year Producer Inflation by Sectors (%)</vt:lpstr>
      <vt:lpstr>June 2025 Producer Inflation by Sub-Sectors (%)</vt:lpstr>
      <vt:lpstr>June 2025 Producer Inflation of Sub-groups within the Construction Sub-Sector</vt:lpstr>
      <vt:lpstr>June 2025 Inflation of Sub-groups within the Mining and Quarrying Sub-Sector</vt:lpstr>
      <vt:lpstr>June 2025 Producer Inflation of Sub-groups in the Manufacturing sub-sector</vt:lpstr>
      <vt:lpstr>Producer Inflation in the Services Sector for June 2025</vt:lpstr>
      <vt:lpstr>Highlights for June 2025 Y-on-Y Producer Inflation</vt:lpstr>
      <vt:lpstr>Highlights for June 2025 M-on-M Producer Inflation</vt:lpstr>
      <vt:lpstr>Conclusion (1)</vt:lpstr>
      <vt:lpstr>Conclusion (2)</vt:lpstr>
      <vt:lpstr>Recommendation</vt:lpstr>
      <vt:lpstr>Publications</vt:lpstr>
      <vt:lpstr>THANK YOU  End of Press Release for  June 2025 Producer Price Index  For enquiries, please contact: Anthony Krakah (PhD) (Head, Business Statistics Unit, GSS) anthony.krakah@statsghana.gov.gh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AUGUSTA OKANTEY</dc:creator>
  <cp:lastModifiedBy>Patrick Agyekum</cp:lastModifiedBy>
  <cp:revision>387</cp:revision>
  <dcterms:created xsi:type="dcterms:W3CDTF">2022-11-14T08:58:00Z</dcterms:created>
  <dcterms:modified xsi:type="dcterms:W3CDTF">2025-07-15T14:10:45Z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17186EBDAF0A4148B0F6CA35B9710F97</vt:lpwstr>
  </property>
  <property fmtid="{D5CDD505-2E9C-101B-9397-08002B2CF9AE}" pid="3" name="KSOProductBuildVer">
    <vt:lpwstr>2057-11.2.0.11380</vt:lpwstr>
  </property>
</Properties>
</file>